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9" r:id="rId2"/>
  </p:sldMasterIdLst>
  <p:notesMasterIdLst>
    <p:notesMasterId r:id="rId36"/>
  </p:notesMasterIdLst>
  <p:sldIdLst>
    <p:sldId id="256" r:id="rId3"/>
    <p:sldId id="317" r:id="rId4"/>
    <p:sldId id="272" r:id="rId5"/>
    <p:sldId id="316" r:id="rId6"/>
    <p:sldId id="295" r:id="rId7"/>
    <p:sldId id="285" r:id="rId8"/>
    <p:sldId id="324" r:id="rId9"/>
    <p:sldId id="325" r:id="rId10"/>
    <p:sldId id="326" r:id="rId11"/>
    <p:sldId id="290" r:id="rId12"/>
    <p:sldId id="332" r:id="rId13"/>
    <p:sldId id="333" r:id="rId14"/>
    <p:sldId id="286" r:id="rId15"/>
    <p:sldId id="327" r:id="rId16"/>
    <p:sldId id="328" r:id="rId17"/>
    <p:sldId id="329" r:id="rId18"/>
    <p:sldId id="318" r:id="rId19"/>
    <p:sldId id="322" r:id="rId20"/>
    <p:sldId id="283" r:id="rId21"/>
    <p:sldId id="323" r:id="rId22"/>
    <p:sldId id="320" r:id="rId23"/>
    <p:sldId id="321" r:id="rId24"/>
    <p:sldId id="319" r:id="rId25"/>
    <p:sldId id="330" r:id="rId26"/>
    <p:sldId id="331" r:id="rId27"/>
    <p:sldId id="299" r:id="rId28"/>
    <p:sldId id="311" r:id="rId29"/>
    <p:sldId id="296" r:id="rId30"/>
    <p:sldId id="287" r:id="rId31"/>
    <p:sldId id="288" r:id="rId32"/>
    <p:sldId id="334" r:id="rId33"/>
    <p:sldId id="313" r:id="rId34"/>
    <p:sldId id="31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LAYOUTS" id="{287AB54C-81B4-364B-8542-C99B1A6767D2}">
          <p14:sldIdLst>
            <p14:sldId id="256"/>
            <p14:sldId id="317"/>
            <p14:sldId id="272"/>
            <p14:sldId id="316"/>
            <p14:sldId id="295"/>
            <p14:sldId id="285"/>
            <p14:sldId id="324"/>
            <p14:sldId id="325"/>
            <p14:sldId id="326"/>
            <p14:sldId id="290"/>
            <p14:sldId id="332"/>
            <p14:sldId id="333"/>
            <p14:sldId id="286"/>
            <p14:sldId id="327"/>
            <p14:sldId id="328"/>
            <p14:sldId id="329"/>
            <p14:sldId id="318"/>
            <p14:sldId id="322"/>
            <p14:sldId id="283"/>
            <p14:sldId id="323"/>
            <p14:sldId id="320"/>
            <p14:sldId id="321"/>
            <p14:sldId id="319"/>
            <p14:sldId id="330"/>
            <p14:sldId id="331"/>
            <p14:sldId id="299"/>
            <p14:sldId id="311"/>
            <p14:sldId id="296"/>
            <p14:sldId id="287"/>
            <p14:sldId id="288"/>
            <p14:sldId id="334"/>
            <p14:sldId id="313"/>
            <p14:sldId id="31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AD"/>
    <a:srgbClr val="6BBFAE"/>
    <a:srgbClr val="5BC2F4"/>
    <a:srgbClr val="101820"/>
    <a:srgbClr val="004C9B"/>
    <a:srgbClr val="FFD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80236" autoAdjust="0"/>
  </p:normalViewPr>
  <p:slideViewPr>
    <p:cSldViewPr snapToGrid="0" snapToObjects="1">
      <p:cViewPr varScale="1">
        <p:scale>
          <a:sx n="78" d="100"/>
          <a:sy n="78" d="100"/>
        </p:scale>
        <p:origin x="90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AA753-F59D-D944-99C1-553C3957965D}" type="datetimeFigureOut">
              <a:rPr lang="en-US" smtClean="0"/>
              <a:t>12/10/2021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72B48-FA61-584C-AD7E-A62697C40AC3}" type="slidenum">
              <a:rPr lang="en-US" smtClean="0"/>
              <a:t>‹#›</a:t>
            </a:fld>
            <a:endParaRPr lang="en-US" dirty="0"/>
          </a:p>
        </p:txBody>
      </p:sp>
    </p:spTree>
    <p:extLst>
      <p:ext uri="{BB962C8B-B14F-4D97-AF65-F5344CB8AC3E}">
        <p14:creationId xmlns:p14="http://schemas.microsoft.com/office/powerpoint/2010/main" val="1873857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972B48-FA61-584C-AD7E-A62697C40AC3}" type="slidenum">
              <a:rPr lang="en-US" smtClean="0"/>
              <a:t>1</a:t>
            </a:fld>
            <a:endParaRPr lang="en-US" dirty="0"/>
          </a:p>
        </p:txBody>
      </p:sp>
    </p:spTree>
    <p:extLst>
      <p:ext uri="{BB962C8B-B14F-4D97-AF65-F5344CB8AC3E}">
        <p14:creationId xmlns:p14="http://schemas.microsoft.com/office/powerpoint/2010/main" val="1068461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Labour force participation can be impacted considerably during economic crises arising from a pandemic. An individual who is actively looking for a job may leave the market due to not finding one. In addition to economic constraints, health considerations can also force job seekers to exit the labour market. As people risk getting infected by the virus, they may decide to leave the market until they feel safe. Also, the increased childcare responsibility owing to the transition to virtual schooling likely affected female participation along with the prevailing gender inequalities in pay structures. Consequently, we expect to see a negative relation between COVID-19 and labour force participation. </a:t>
            </a:r>
          </a:p>
          <a:p>
            <a:r>
              <a:rPr lang="en-US" sz="1200" kern="1200" dirty="0">
                <a:solidFill>
                  <a:schemeClr val="tx1"/>
                </a:solidFill>
                <a:effectLst/>
                <a:latin typeface="+mn-lt"/>
                <a:ea typeface="+mn-ea"/>
                <a:cs typeface="+mn-cs"/>
              </a:rPr>
              <a:t>Source: https://www150.statcan.gc.ca/n1/daily-quotidien/200709/dq200709a-eng.htm</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54972B48-FA61-584C-AD7E-A62697C40AC3}" type="slidenum">
              <a:rPr lang="en-US" smtClean="0"/>
              <a:t>13</a:t>
            </a:fld>
            <a:endParaRPr lang="en-US" dirty="0"/>
          </a:p>
        </p:txBody>
      </p:sp>
    </p:spTree>
    <p:extLst>
      <p:ext uri="{BB962C8B-B14F-4D97-AF65-F5344CB8AC3E}">
        <p14:creationId xmlns:p14="http://schemas.microsoft.com/office/powerpoint/2010/main" val="823380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Labour force participation can be impacted considerably during economic crises arising from a pandemic. An individual who is actively looking for a job may leave the market due to not finding one. In addition to economic constraints, health considerations can also force job seekers to exit the labour market. As people risk getting infected by the virus, they may decide to leave the market until they feel safe. Also, the increased childcare responsibility owing to the transition to virtual schooling likely affected female participation along with the prevailing gender inequalities in pay structures. Consequently, we expect to see a negative relation between COVID-19 and labour force participation. </a:t>
            </a:r>
          </a:p>
          <a:p>
            <a:r>
              <a:rPr lang="en-US" sz="1200" kern="1200" dirty="0">
                <a:solidFill>
                  <a:schemeClr val="tx1"/>
                </a:solidFill>
                <a:effectLst/>
                <a:latin typeface="+mn-lt"/>
                <a:ea typeface="+mn-ea"/>
                <a:cs typeface="+mn-cs"/>
              </a:rPr>
              <a:t>Source: https://www150.statcan.gc.ca/n1/daily-quotidien/200709/dq200709a-eng.htm</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54972B48-FA61-584C-AD7E-A62697C40AC3}" type="slidenum">
              <a:rPr lang="en-US" smtClean="0"/>
              <a:t>14</a:t>
            </a:fld>
            <a:endParaRPr lang="en-US" dirty="0"/>
          </a:p>
        </p:txBody>
      </p:sp>
    </p:spTree>
    <p:extLst>
      <p:ext uri="{BB962C8B-B14F-4D97-AF65-F5344CB8AC3E}">
        <p14:creationId xmlns:p14="http://schemas.microsoft.com/office/powerpoint/2010/main" val="898895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Labour force participation can be impacted considerably during economic crises arising from a pandemic. An individual who is actively looking for a job may leave the market due to not finding one. In addition to economic constraints, health considerations can also force job seekers to exit the labour market. As people risk getting infected by the virus, they may decide to leave the market until they feel safe. Also, the increased childcare responsibility owing to the transition to virtual schooling likely affected female participation along with the prevailing gender inequalities in pay structures. Consequently, we expect to see a negative relation between COVID-19 and labour force participation. </a:t>
            </a:r>
          </a:p>
          <a:p>
            <a:r>
              <a:rPr lang="en-US" sz="1200" kern="1200" dirty="0">
                <a:solidFill>
                  <a:schemeClr val="tx1"/>
                </a:solidFill>
                <a:effectLst/>
                <a:latin typeface="+mn-lt"/>
                <a:ea typeface="+mn-ea"/>
                <a:cs typeface="+mn-cs"/>
              </a:rPr>
              <a:t>Source: https://www150.statcan.gc.ca/n1/daily-quotidien/200709/dq200709a-eng.htm</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54972B48-FA61-584C-AD7E-A62697C40AC3}" type="slidenum">
              <a:rPr lang="en-US" smtClean="0"/>
              <a:t>15</a:t>
            </a:fld>
            <a:endParaRPr lang="en-US" dirty="0"/>
          </a:p>
        </p:txBody>
      </p:sp>
    </p:spTree>
    <p:extLst>
      <p:ext uri="{BB962C8B-B14F-4D97-AF65-F5344CB8AC3E}">
        <p14:creationId xmlns:p14="http://schemas.microsoft.com/office/powerpoint/2010/main" val="3024382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Labour force participation can be impacted considerably during economic crises arising from a pandemic. An individual who is actively looking for a job may leave the market due to not finding one. In addition to economic constraints, health considerations can also force job seekers to exit the labour market. As people risk getting infected by the virus, they may decide to leave the market until they feel safe. Also, the increased childcare responsibility owing to the transition to virtual schooling likely affected female participation along with the prevailing gender inequalities in pay structures. Consequently, we expect to see a negative relation between COVID-19 and labour force participation. </a:t>
            </a:r>
          </a:p>
          <a:p>
            <a:r>
              <a:rPr lang="en-US" sz="1200" kern="1200" dirty="0">
                <a:solidFill>
                  <a:schemeClr val="tx1"/>
                </a:solidFill>
                <a:effectLst/>
                <a:latin typeface="+mn-lt"/>
                <a:ea typeface="+mn-ea"/>
                <a:cs typeface="+mn-cs"/>
              </a:rPr>
              <a:t>Source: https://www150.statcan.gc.ca/n1/daily-quotidien/200709/dq200709a-eng.htm</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54972B48-FA61-584C-AD7E-A62697C40AC3}" type="slidenum">
              <a:rPr lang="en-US" smtClean="0"/>
              <a:t>16</a:t>
            </a:fld>
            <a:endParaRPr lang="en-US" dirty="0"/>
          </a:p>
        </p:txBody>
      </p:sp>
    </p:spTree>
    <p:extLst>
      <p:ext uri="{BB962C8B-B14F-4D97-AF65-F5344CB8AC3E}">
        <p14:creationId xmlns:p14="http://schemas.microsoft.com/office/powerpoint/2010/main" val="1527867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Table 1: Sector Classification criteria</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Category</a:t>
            </a:r>
          </a:p>
          <a:p>
            <a:r>
              <a:rPr lang="en-CA" sz="1200" kern="1200" dirty="0">
                <a:solidFill>
                  <a:schemeClr val="tx1"/>
                </a:solidFill>
                <a:effectLst/>
                <a:latin typeface="+mn-lt"/>
                <a:ea typeface="+mn-ea"/>
                <a:cs typeface="+mn-cs"/>
              </a:rPr>
              <a:t>Criteria</a:t>
            </a:r>
          </a:p>
          <a:p>
            <a:r>
              <a:rPr lang="en-CA" sz="1200" kern="1200" dirty="0">
                <a:solidFill>
                  <a:schemeClr val="tx1"/>
                </a:solidFill>
                <a:effectLst/>
                <a:latin typeface="+mn-lt"/>
                <a:ea typeface="+mn-ea"/>
                <a:cs typeface="+mn-cs"/>
              </a:rPr>
              <a:t>Emergency: Negative change in the year over year employment levels (2020-2019) &amp; 8 or more negative monthly year over year (2020-2019) decline in employment</a:t>
            </a:r>
          </a:p>
          <a:p>
            <a:r>
              <a:rPr lang="en-CA" sz="1200" kern="1200" dirty="0">
                <a:solidFill>
                  <a:schemeClr val="tx1"/>
                </a:solidFill>
                <a:effectLst/>
                <a:latin typeface="+mn-lt"/>
                <a:ea typeface="+mn-ea"/>
                <a:cs typeface="+mn-cs"/>
              </a:rPr>
              <a:t>Must be monitored: Negative change in the year over year employment levels (2020-2019) &amp; 3-8 negative monthly year over year (2020-2019) change in employment</a:t>
            </a:r>
          </a:p>
          <a:p>
            <a:r>
              <a:rPr lang="en-CA" sz="1200" kern="1200" dirty="0">
                <a:solidFill>
                  <a:schemeClr val="tx1"/>
                </a:solidFill>
                <a:effectLst/>
                <a:latin typeface="+mn-lt"/>
                <a:ea typeface="+mn-ea"/>
                <a:cs typeface="+mn-cs"/>
              </a:rPr>
              <a:t>Stable: Positive change in the year over year employment levels (2020-2019)</a:t>
            </a:r>
          </a:p>
          <a:p>
            <a:r>
              <a:rPr lang="en-CA" sz="1200" kern="1200" dirty="0">
                <a:solidFill>
                  <a:schemeClr val="tx1"/>
                </a:solidFill>
                <a:effectLst/>
                <a:latin typeface="+mn-lt"/>
                <a:ea typeface="+mn-ea"/>
                <a:cs typeface="+mn-cs"/>
              </a:rPr>
              <a:t> </a:t>
            </a:r>
          </a:p>
          <a:p>
            <a:endParaRPr lang="en-CA" dirty="0"/>
          </a:p>
        </p:txBody>
      </p:sp>
      <p:sp>
        <p:nvSpPr>
          <p:cNvPr id="4" name="Slide Number Placeholder 3"/>
          <p:cNvSpPr>
            <a:spLocks noGrp="1"/>
          </p:cNvSpPr>
          <p:nvPr>
            <p:ph type="sldNum" sz="quarter" idx="5"/>
          </p:nvPr>
        </p:nvSpPr>
        <p:spPr/>
        <p:txBody>
          <a:bodyPr/>
          <a:lstStyle/>
          <a:p>
            <a:fld id="{54972B48-FA61-584C-AD7E-A62697C40AC3}" type="slidenum">
              <a:rPr lang="en-US" smtClean="0"/>
              <a:t>18</a:t>
            </a:fld>
            <a:endParaRPr lang="en-US" dirty="0"/>
          </a:p>
        </p:txBody>
      </p:sp>
    </p:spTree>
    <p:extLst>
      <p:ext uri="{BB962C8B-B14F-4D97-AF65-F5344CB8AC3E}">
        <p14:creationId xmlns:p14="http://schemas.microsoft.com/office/powerpoint/2010/main" val="131845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The literature has consistently identified socioeconomic status as a key driver of labour market outcomes, including employment status and working remotely during the pandemic. </a:t>
            </a:r>
          </a:p>
          <a:p>
            <a:r>
              <a:rPr lang="en-CA" sz="1200" kern="1200" dirty="0">
                <a:solidFill>
                  <a:schemeClr val="tx1"/>
                </a:solidFill>
                <a:effectLst/>
                <a:latin typeface="+mn-lt"/>
                <a:ea typeface="+mn-ea"/>
                <a:cs typeface="+mn-cs"/>
              </a:rPr>
              <a:t>The impact of the COVID-19 recession was more significant for females than males. </a:t>
            </a:r>
          </a:p>
          <a:p>
            <a:r>
              <a:rPr lang="en-CA" sz="1200" kern="1200" dirty="0">
                <a:solidFill>
                  <a:schemeClr val="tx1"/>
                </a:solidFill>
                <a:effectLst/>
                <a:latin typeface="+mn-lt"/>
                <a:ea typeface="+mn-ea"/>
                <a:cs typeface="+mn-cs"/>
              </a:rPr>
              <a:t>A likely cause was that females were over-represented in employment in several industries that have been hardest hit, including travel/tourism, hospitality/food and retail. </a:t>
            </a:r>
          </a:p>
          <a:p>
            <a:r>
              <a:rPr lang="en-CA" sz="1200" kern="1200" dirty="0">
                <a:solidFill>
                  <a:schemeClr val="tx1"/>
                </a:solidFill>
                <a:effectLst/>
                <a:latin typeface="+mn-lt"/>
                <a:ea typeface="+mn-ea"/>
                <a:cs typeface="+mn-cs"/>
              </a:rPr>
              <a:t>Due to these industries' rigidity and inflexibility to provide meaningful, reliable, and consistent remote work opportunities, women are more likely to be unable to find consistent employment as a result of pandemic-related disruptions. Additional socioeconomic indicators identified by the literature include education and racial background  – remote employment was significantly higher in high education and income levels and racialized minorities suffered more than the non-racialized population.</a:t>
            </a:r>
          </a:p>
          <a:p>
            <a:endParaRPr lang="en-CA" dirty="0"/>
          </a:p>
        </p:txBody>
      </p:sp>
      <p:sp>
        <p:nvSpPr>
          <p:cNvPr id="4" name="Slide Number Placeholder 3"/>
          <p:cNvSpPr>
            <a:spLocks noGrp="1"/>
          </p:cNvSpPr>
          <p:nvPr>
            <p:ph type="sldNum" sz="quarter" idx="5"/>
          </p:nvPr>
        </p:nvSpPr>
        <p:spPr/>
        <p:txBody>
          <a:bodyPr/>
          <a:lstStyle/>
          <a:p>
            <a:fld id="{54972B48-FA61-584C-AD7E-A62697C40AC3}" type="slidenum">
              <a:rPr lang="en-US" smtClean="0"/>
              <a:t>5</a:t>
            </a:fld>
            <a:endParaRPr lang="en-US" dirty="0"/>
          </a:p>
        </p:txBody>
      </p:sp>
    </p:spTree>
    <p:extLst>
      <p:ext uri="{BB962C8B-B14F-4D97-AF65-F5344CB8AC3E}">
        <p14:creationId xmlns:p14="http://schemas.microsoft.com/office/powerpoint/2010/main" val="4198197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The results also show that gender inequality still exists, as being a female increase the chance of being unemployed. </a:t>
            </a:r>
          </a:p>
          <a:p>
            <a:r>
              <a:rPr lang="en-CA" sz="1200" kern="1200" dirty="0">
                <a:solidFill>
                  <a:schemeClr val="tx1"/>
                </a:solidFill>
                <a:effectLst/>
                <a:latin typeface="+mn-lt"/>
                <a:ea typeface="+mn-ea"/>
                <a:cs typeface="+mn-cs"/>
              </a:rPr>
              <a:t>The disproportionate effect on females was likely due to increased childcare responsibility necessitated by the transition to virtual education.</a:t>
            </a:r>
            <a:endParaRPr lang="en-CA" dirty="0"/>
          </a:p>
        </p:txBody>
      </p:sp>
      <p:sp>
        <p:nvSpPr>
          <p:cNvPr id="4" name="Slide Number Placeholder 3"/>
          <p:cNvSpPr>
            <a:spLocks noGrp="1"/>
          </p:cNvSpPr>
          <p:nvPr>
            <p:ph type="sldNum" sz="quarter" idx="5"/>
          </p:nvPr>
        </p:nvSpPr>
        <p:spPr/>
        <p:txBody>
          <a:bodyPr/>
          <a:lstStyle/>
          <a:p>
            <a:fld id="{54972B48-FA61-584C-AD7E-A62697C40AC3}" type="slidenum">
              <a:rPr lang="en-US" smtClean="0"/>
              <a:t>6</a:t>
            </a:fld>
            <a:endParaRPr lang="en-US" dirty="0"/>
          </a:p>
        </p:txBody>
      </p:sp>
    </p:spTree>
    <p:extLst>
      <p:ext uri="{BB962C8B-B14F-4D97-AF65-F5344CB8AC3E}">
        <p14:creationId xmlns:p14="http://schemas.microsoft.com/office/powerpoint/2010/main" val="2510967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The results also show that gender inequality still exists, as being a female increase the chance of being unemployed. </a:t>
            </a:r>
          </a:p>
          <a:p>
            <a:r>
              <a:rPr lang="en-CA" sz="1200" kern="1200" dirty="0">
                <a:solidFill>
                  <a:schemeClr val="tx1"/>
                </a:solidFill>
                <a:effectLst/>
                <a:latin typeface="+mn-lt"/>
                <a:ea typeface="+mn-ea"/>
                <a:cs typeface="+mn-cs"/>
              </a:rPr>
              <a:t>The disproportionate effect on females was likely due to increased childcare responsibility necessitated by the transition to virtual education.</a:t>
            </a:r>
            <a:endParaRPr lang="en-CA" dirty="0"/>
          </a:p>
        </p:txBody>
      </p:sp>
      <p:sp>
        <p:nvSpPr>
          <p:cNvPr id="4" name="Slide Number Placeholder 3"/>
          <p:cNvSpPr>
            <a:spLocks noGrp="1"/>
          </p:cNvSpPr>
          <p:nvPr>
            <p:ph type="sldNum" sz="quarter" idx="5"/>
          </p:nvPr>
        </p:nvSpPr>
        <p:spPr/>
        <p:txBody>
          <a:bodyPr/>
          <a:lstStyle/>
          <a:p>
            <a:fld id="{54972B48-FA61-584C-AD7E-A62697C40AC3}" type="slidenum">
              <a:rPr lang="en-US" smtClean="0"/>
              <a:t>7</a:t>
            </a:fld>
            <a:endParaRPr lang="en-US" dirty="0"/>
          </a:p>
        </p:txBody>
      </p:sp>
    </p:spTree>
    <p:extLst>
      <p:ext uri="{BB962C8B-B14F-4D97-AF65-F5344CB8AC3E}">
        <p14:creationId xmlns:p14="http://schemas.microsoft.com/office/powerpoint/2010/main" val="422275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The results also show that gender inequality still exists, as being a female increase the chance of being unemployed. </a:t>
            </a:r>
          </a:p>
          <a:p>
            <a:r>
              <a:rPr lang="en-CA" sz="1200" kern="1200" dirty="0">
                <a:solidFill>
                  <a:schemeClr val="tx1"/>
                </a:solidFill>
                <a:effectLst/>
                <a:latin typeface="+mn-lt"/>
                <a:ea typeface="+mn-ea"/>
                <a:cs typeface="+mn-cs"/>
              </a:rPr>
              <a:t>The disproportionate effect on females was likely due to increased childcare responsibility necessitated by the transition to virtual education.</a:t>
            </a:r>
            <a:endParaRPr lang="en-CA" dirty="0"/>
          </a:p>
        </p:txBody>
      </p:sp>
      <p:sp>
        <p:nvSpPr>
          <p:cNvPr id="4" name="Slide Number Placeholder 3"/>
          <p:cNvSpPr>
            <a:spLocks noGrp="1"/>
          </p:cNvSpPr>
          <p:nvPr>
            <p:ph type="sldNum" sz="quarter" idx="5"/>
          </p:nvPr>
        </p:nvSpPr>
        <p:spPr/>
        <p:txBody>
          <a:bodyPr/>
          <a:lstStyle/>
          <a:p>
            <a:fld id="{54972B48-FA61-584C-AD7E-A62697C40AC3}" type="slidenum">
              <a:rPr lang="en-US" smtClean="0"/>
              <a:t>8</a:t>
            </a:fld>
            <a:endParaRPr lang="en-US" dirty="0"/>
          </a:p>
        </p:txBody>
      </p:sp>
    </p:spTree>
    <p:extLst>
      <p:ext uri="{BB962C8B-B14F-4D97-AF65-F5344CB8AC3E}">
        <p14:creationId xmlns:p14="http://schemas.microsoft.com/office/powerpoint/2010/main" val="361688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The results also show that gender inequality still exists, as being a female increase the chance of being unemployed. </a:t>
            </a:r>
          </a:p>
          <a:p>
            <a:r>
              <a:rPr lang="en-CA" sz="1200" kern="1200" dirty="0">
                <a:solidFill>
                  <a:schemeClr val="tx1"/>
                </a:solidFill>
                <a:effectLst/>
                <a:latin typeface="+mn-lt"/>
                <a:ea typeface="+mn-ea"/>
                <a:cs typeface="+mn-cs"/>
              </a:rPr>
              <a:t>The disproportionate effect on females was likely due to increased childcare responsibility necessitated by the transition to virtual education.</a:t>
            </a:r>
            <a:endParaRPr lang="en-CA" dirty="0"/>
          </a:p>
        </p:txBody>
      </p:sp>
      <p:sp>
        <p:nvSpPr>
          <p:cNvPr id="4" name="Slide Number Placeholder 3"/>
          <p:cNvSpPr>
            <a:spLocks noGrp="1"/>
          </p:cNvSpPr>
          <p:nvPr>
            <p:ph type="sldNum" sz="quarter" idx="5"/>
          </p:nvPr>
        </p:nvSpPr>
        <p:spPr/>
        <p:txBody>
          <a:bodyPr/>
          <a:lstStyle/>
          <a:p>
            <a:fld id="{54972B48-FA61-584C-AD7E-A62697C40AC3}" type="slidenum">
              <a:rPr lang="en-US" smtClean="0"/>
              <a:t>9</a:t>
            </a:fld>
            <a:endParaRPr lang="en-US" dirty="0"/>
          </a:p>
        </p:txBody>
      </p:sp>
    </p:spTree>
    <p:extLst>
      <p:ext uri="{BB962C8B-B14F-4D97-AF65-F5344CB8AC3E}">
        <p14:creationId xmlns:p14="http://schemas.microsoft.com/office/powerpoint/2010/main" val="292066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Low-paying industries such as restaurants or hotels disproportionately suffered during the pandemic, leading to job losses. In contrast, workers in other sectors such as technology or education services, with well-paying jobs, benefited from a sharp increase in demand in the latter half of the year. A key trend noted is the discrimination between females and males in the labour market, with females receiving lower wages than their male counterparts – the wage disparity was close to 13%. Higher education positively affected hourly wage – wages of those with a postsecondary diploma or bachelor's degree were 18% and 54% higher than those with a high school diploma. As compared to immigrants who landed in Canada less than ten years ago, a person born in Canada or those who landed more than ten years benefited from a 30% and 20% higher salary, respectively. Likewise, being single negatively impacted hourly wages. </a:t>
            </a:r>
          </a:p>
          <a:p>
            <a:endParaRPr lang="en-CA" dirty="0"/>
          </a:p>
        </p:txBody>
      </p:sp>
      <p:sp>
        <p:nvSpPr>
          <p:cNvPr id="4" name="Slide Number Placeholder 3"/>
          <p:cNvSpPr>
            <a:spLocks noGrp="1"/>
          </p:cNvSpPr>
          <p:nvPr>
            <p:ph type="sldNum" sz="quarter" idx="5"/>
          </p:nvPr>
        </p:nvSpPr>
        <p:spPr/>
        <p:txBody>
          <a:bodyPr/>
          <a:lstStyle/>
          <a:p>
            <a:fld id="{54972B48-FA61-584C-AD7E-A62697C40AC3}" type="slidenum">
              <a:rPr lang="en-US" smtClean="0"/>
              <a:t>10</a:t>
            </a:fld>
            <a:endParaRPr lang="en-US" dirty="0"/>
          </a:p>
        </p:txBody>
      </p:sp>
    </p:spTree>
    <p:extLst>
      <p:ext uri="{BB962C8B-B14F-4D97-AF65-F5344CB8AC3E}">
        <p14:creationId xmlns:p14="http://schemas.microsoft.com/office/powerpoint/2010/main" val="1608069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Low-paying industries such as restaurants or hotels disproportionately suffered during the pandemic, leading to job losses. In contrast, workers in other sectors such as technology or education services, with well-paying jobs, benefited from a sharp increase in demand in the latter half of the year. A key trend noted is the discrimination between females and males in the labour market, with females receiving lower wages than their male counterparts – the wage disparity was close to 13%. Higher education positively affected hourly wage – wages of those with a postsecondary diploma or bachelor's degree were 18% and 54% higher than those with a high school diploma. As compared to immigrants who landed in Canada less than ten years ago, a person born in Canada or those who landed more than ten years benefited from a 30% and 20% higher salary, respectively. Likewise, being single negatively impacted hourly wages. </a:t>
            </a:r>
          </a:p>
          <a:p>
            <a:endParaRPr lang="en-CA" dirty="0"/>
          </a:p>
        </p:txBody>
      </p:sp>
      <p:sp>
        <p:nvSpPr>
          <p:cNvPr id="4" name="Slide Number Placeholder 3"/>
          <p:cNvSpPr>
            <a:spLocks noGrp="1"/>
          </p:cNvSpPr>
          <p:nvPr>
            <p:ph type="sldNum" sz="quarter" idx="5"/>
          </p:nvPr>
        </p:nvSpPr>
        <p:spPr/>
        <p:txBody>
          <a:bodyPr/>
          <a:lstStyle/>
          <a:p>
            <a:fld id="{54972B48-FA61-584C-AD7E-A62697C40AC3}" type="slidenum">
              <a:rPr lang="en-US" smtClean="0"/>
              <a:t>11</a:t>
            </a:fld>
            <a:endParaRPr lang="en-US" dirty="0"/>
          </a:p>
        </p:txBody>
      </p:sp>
    </p:spTree>
    <p:extLst>
      <p:ext uri="{BB962C8B-B14F-4D97-AF65-F5344CB8AC3E}">
        <p14:creationId xmlns:p14="http://schemas.microsoft.com/office/powerpoint/2010/main" val="600905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Low-paying industries such as restaurants or hotels disproportionately suffered during the pandemic, leading to job losses. In contrast, workers in other sectors such as technology or education services, with well-paying jobs, benefited from a sharp increase in demand in the latter half of the year. A key trend noted is the discrimination between females and males in the labour market, with females receiving lower wages than their male counterparts – the wage disparity was close to 13%. Higher education positively affected hourly wage – wages of those with a postsecondary diploma or bachelor's degree were 18% and 54% higher than those with a high school diploma. As compared to immigrants who landed in Canada less than ten years ago, a person born in Canada or those who landed more than ten years benefited from a 30% and 20% higher salary, respectively. Likewise, being single negatively impacted hourly wages. </a:t>
            </a:r>
          </a:p>
          <a:p>
            <a:endParaRPr lang="en-CA" dirty="0"/>
          </a:p>
        </p:txBody>
      </p:sp>
      <p:sp>
        <p:nvSpPr>
          <p:cNvPr id="4" name="Slide Number Placeholder 3"/>
          <p:cNvSpPr>
            <a:spLocks noGrp="1"/>
          </p:cNvSpPr>
          <p:nvPr>
            <p:ph type="sldNum" sz="quarter" idx="5"/>
          </p:nvPr>
        </p:nvSpPr>
        <p:spPr/>
        <p:txBody>
          <a:bodyPr/>
          <a:lstStyle/>
          <a:p>
            <a:fld id="{54972B48-FA61-584C-AD7E-A62697C40AC3}" type="slidenum">
              <a:rPr lang="en-US" smtClean="0"/>
              <a:t>12</a:t>
            </a:fld>
            <a:endParaRPr lang="en-US" dirty="0"/>
          </a:p>
        </p:txBody>
      </p:sp>
    </p:spTree>
    <p:extLst>
      <p:ext uri="{BB962C8B-B14F-4D97-AF65-F5344CB8AC3E}">
        <p14:creationId xmlns:p14="http://schemas.microsoft.com/office/powerpoint/2010/main" val="2679143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1" y="270997"/>
            <a:ext cx="6617538" cy="1325563"/>
          </a:xfrm>
        </p:spPr>
        <p:txBody>
          <a:bodyPr>
            <a:normAutofit/>
          </a:bodyPr>
          <a:lstStyle>
            <a:lvl1pPr>
              <a:defRPr sz="2400" b="1">
                <a:solidFill>
                  <a:srgbClr val="101820">
                    <a:alpha val="80000"/>
                  </a:srgbClr>
                </a:solidFill>
              </a:defRPr>
            </a:lvl1pPr>
          </a:lstStyle>
          <a:p>
            <a:r>
              <a:rPr lang="en-US" dirty="0"/>
              <a:t>CLICK TO EDIT MASTER TITLE STYLE</a:t>
            </a:r>
          </a:p>
        </p:txBody>
      </p:sp>
      <p:sp>
        <p:nvSpPr>
          <p:cNvPr id="3" name="Content Placeholder 2"/>
          <p:cNvSpPr>
            <a:spLocks noGrp="1"/>
          </p:cNvSpPr>
          <p:nvPr>
            <p:ph idx="1"/>
          </p:nvPr>
        </p:nvSpPr>
        <p:spPr>
          <a:xfrm>
            <a:off x="628651" y="1825627"/>
            <a:ext cx="6617538" cy="3652148"/>
          </a:xfrm>
        </p:spPr>
        <p:txBody>
          <a:bodyPr>
            <a:normAutofit/>
          </a:bodyPr>
          <a:lstStyle>
            <a:lvl1pPr>
              <a:lnSpc>
                <a:spcPct val="100000"/>
              </a:lnSpc>
              <a:defRPr sz="2100">
                <a:solidFill>
                  <a:srgbClr val="101820">
                    <a:alpha val="80000"/>
                  </a:srgbClr>
                </a:solidFill>
              </a:defRPr>
            </a:lvl1pPr>
            <a:lvl2pPr>
              <a:lnSpc>
                <a:spcPct val="100000"/>
              </a:lnSpc>
              <a:defRPr sz="1800">
                <a:solidFill>
                  <a:srgbClr val="101820">
                    <a:alpha val="80000"/>
                  </a:srgbClr>
                </a:solidFill>
              </a:defRPr>
            </a:lvl2pPr>
            <a:lvl3pPr>
              <a:lnSpc>
                <a:spcPct val="100000"/>
              </a:lnSpc>
              <a:defRPr sz="1500">
                <a:solidFill>
                  <a:srgbClr val="101820">
                    <a:alpha val="80000"/>
                  </a:srgbClr>
                </a:solidFill>
              </a:defRPr>
            </a:lvl3pPr>
            <a:lvl4pPr>
              <a:lnSpc>
                <a:spcPct val="100000"/>
              </a:lnSpc>
              <a:defRPr sz="1350">
                <a:solidFill>
                  <a:srgbClr val="101820">
                    <a:alpha val="80000"/>
                  </a:srgbClr>
                </a:solidFill>
              </a:defRPr>
            </a:lvl4pPr>
            <a:lvl5pPr>
              <a:lnSpc>
                <a:spcPct val="100000"/>
              </a:lnSpc>
              <a:defRPr sz="1350">
                <a:solidFill>
                  <a:srgbClr val="101820">
                    <a:alpha val="80000"/>
                  </a:srgb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3"/>
          </p:nvPr>
        </p:nvSpPr>
        <p:spPr>
          <a:xfrm>
            <a:off x="628650" y="6356351"/>
            <a:ext cx="27960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0" name="Slide Number Placeholder 5"/>
          <p:cNvSpPr>
            <a:spLocks noGrp="1"/>
          </p:cNvSpPr>
          <p:nvPr>
            <p:ph type="sldNum" sz="quarter" idx="4"/>
          </p:nvPr>
        </p:nvSpPr>
        <p:spPr>
          <a:xfrm>
            <a:off x="3741343" y="6356351"/>
            <a:ext cx="1296194" cy="365125"/>
          </a:xfrm>
          <a:prstGeom prst="rect">
            <a:avLst/>
          </a:prstGeom>
        </p:spPr>
        <p:txBody>
          <a:bodyPr/>
          <a:lstStyle>
            <a:lvl1pPr algn="r">
              <a:defRPr>
                <a:solidFill>
                  <a:srgbClr val="101820">
                    <a:alpha val="80000"/>
                  </a:srgbClr>
                </a:solidFill>
              </a:defRPr>
            </a:lvl1pPr>
          </a:lstStyle>
          <a:p>
            <a:fld id="{0E247DA3-AB5A-E64A-AF1C-7E0C9DE0FB8B}" type="slidenum">
              <a:rPr lang="en-US" smtClean="0"/>
              <a:pPr/>
              <a:t>‹#›</a:t>
            </a:fld>
            <a:endParaRPr lang="en-US" dirty="0"/>
          </a:p>
        </p:txBody>
      </p:sp>
    </p:spTree>
    <p:extLst>
      <p:ext uri="{BB962C8B-B14F-4D97-AF65-F5344CB8AC3E}">
        <p14:creationId xmlns:p14="http://schemas.microsoft.com/office/powerpoint/2010/main" val="173110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25667"/>
            <a:ext cx="3869391" cy="4200348"/>
          </a:xfrm>
        </p:spPr>
        <p:txBody>
          <a:bodyPr>
            <a:normAutofit/>
          </a:bodyPr>
          <a:lstStyle>
            <a:lvl1pPr>
              <a:lnSpc>
                <a:spcPct val="100000"/>
              </a:lnSpc>
              <a:defRPr sz="2100">
                <a:solidFill>
                  <a:srgbClr val="101820">
                    <a:alpha val="80000"/>
                  </a:srgbClr>
                </a:solidFill>
              </a:defRPr>
            </a:lvl1pPr>
            <a:lvl2pPr>
              <a:lnSpc>
                <a:spcPct val="100000"/>
              </a:lnSpc>
              <a:defRPr sz="1800">
                <a:solidFill>
                  <a:srgbClr val="101820">
                    <a:alpha val="80000"/>
                  </a:srgbClr>
                </a:solidFill>
              </a:defRPr>
            </a:lvl2pPr>
            <a:lvl3pPr>
              <a:lnSpc>
                <a:spcPct val="100000"/>
              </a:lnSpc>
              <a:defRPr sz="1500">
                <a:solidFill>
                  <a:srgbClr val="101820">
                    <a:alpha val="80000"/>
                  </a:srgbClr>
                </a:solidFill>
              </a:defRPr>
            </a:lvl3pPr>
            <a:lvl4pPr>
              <a:lnSpc>
                <a:spcPct val="100000"/>
              </a:lnSpc>
              <a:defRPr sz="1350">
                <a:solidFill>
                  <a:srgbClr val="101820">
                    <a:alpha val="80000"/>
                  </a:srgbClr>
                </a:solidFill>
              </a:defRPr>
            </a:lvl4pPr>
            <a:lvl5pPr>
              <a:lnSpc>
                <a:spcPct val="100000"/>
              </a:lnSpc>
              <a:defRPr sz="1350">
                <a:solidFill>
                  <a:srgbClr val="101820">
                    <a:alpha val="80000"/>
                  </a:srgb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4625789" y="1225667"/>
            <a:ext cx="3869391" cy="4200348"/>
          </a:xfrm>
        </p:spPr>
        <p:txBody>
          <a:bodyPr>
            <a:normAutofit/>
          </a:bodyPr>
          <a:lstStyle>
            <a:lvl1pPr>
              <a:lnSpc>
                <a:spcPct val="100000"/>
              </a:lnSpc>
              <a:defRPr sz="2100">
                <a:solidFill>
                  <a:srgbClr val="101820">
                    <a:alpha val="80000"/>
                  </a:srgbClr>
                </a:solidFill>
              </a:defRPr>
            </a:lvl1pPr>
            <a:lvl2pPr>
              <a:lnSpc>
                <a:spcPct val="100000"/>
              </a:lnSpc>
              <a:defRPr sz="1800">
                <a:solidFill>
                  <a:srgbClr val="101820">
                    <a:alpha val="80000"/>
                  </a:srgbClr>
                </a:solidFill>
              </a:defRPr>
            </a:lvl2pPr>
            <a:lvl3pPr>
              <a:lnSpc>
                <a:spcPct val="100000"/>
              </a:lnSpc>
              <a:defRPr sz="1500">
                <a:solidFill>
                  <a:srgbClr val="101820">
                    <a:alpha val="80000"/>
                  </a:srgbClr>
                </a:solidFill>
              </a:defRPr>
            </a:lvl3pPr>
            <a:lvl4pPr>
              <a:lnSpc>
                <a:spcPct val="100000"/>
              </a:lnSpc>
              <a:defRPr sz="1350">
                <a:solidFill>
                  <a:srgbClr val="101820">
                    <a:alpha val="80000"/>
                  </a:srgbClr>
                </a:solidFill>
              </a:defRPr>
            </a:lvl4pPr>
            <a:lvl5pPr>
              <a:lnSpc>
                <a:spcPct val="100000"/>
              </a:lnSpc>
              <a:defRPr sz="1350">
                <a:solidFill>
                  <a:srgbClr val="101820">
                    <a:alpha val="80000"/>
                  </a:srgb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hasCustomPrompt="1"/>
          </p:nvPr>
        </p:nvSpPr>
        <p:spPr>
          <a:xfrm>
            <a:off x="628650" y="669751"/>
            <a:ext cx="7886700" cy="527341"/>
          </a:xfrm>
        </p:spPr>
        <p:txBody>
          <a:bodyPr>
            <a:noAutofit/>
          </a:bodyPr>
          <a:lstStyle>
            <a:lvl1pPr>
              <a:defRPr sz="2400" b="1">
                <a:solidFill>
                  <a:srgbClr val="101820">
                    <a:alpha val="80000"/>
                  </a:srgbClr>
                </a:solidFill>
              </a:defRPr>
            </a:lvl1pPr>
          </a:lstStyle>
          <a:p>
            <a:r>
              <a:rPr lang="en-US" dirty="0"/>
              <a:t>CLICK TO EDIT MASTER TITLE STYLE</a:t>
            </a:r>
          </a:p>
        </p:txBody>
      </p:sp>
      <p:sp>
        <p:nvSpPr>
          <p:cNvPr id="9" name="Footer Placeholder 4"/>
          <p:cNvSpPr>
            <a:spLocks noGrp="1"/>
          </p:cNvSpPr>
          <p:nvPr>
            <p:ph type="ftr" sz="quarter" idx="3"/>
          </p:nvPr>
        </p:nvSpPr>
        <p:spPr>
          <a:xfrm>
            <a:off x="628650" y="6356351"/>
            <a:ext cx="27960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1" name="Slide Number Placeholder 5"/>
          <p:cNvSpPr>
            <a:spLocks noGrp="1"/>
          </p:cNvSpPr>
          <p:nvPr>
            <p:ph type="sldNum" sz="quarter" idx="4"/>
          </p:nvPr>
        </p:nvSpPr>
        <p:spPr>
          <a:xfrm>
            <a:off x="3741343" y="6356351"/>
            <a:ext cx="1296194" cy="365125"/>
          </a:xfrm>
          <a:prstGeom prst="rect">
            <a:avLst/>
          </a:prstGeom>
        </p:spPr>
        <p:txBody>
          <a:bodyPr/>
          <a:lstStyle>
            <a:lvl1pPr algn="r">
              <a:defRPr>
                <a:solidFill>
                  <a:srgbClr val="101820">
                    <a:alpha val="80000"/>
                  </a:srgbClr>
                </a:solidFill>
              </a:defRPr>
            </a:lvl1pPr>
          </a:lstStyle>
          <a:p>
            <a:fld id="{0E247DA3-AB5A-E64A-AF1C-7E0C9DE0FB8B}" type="slidenum">
              <a:rPr lang="en-US" smtClean="0"/>
              <a:pPr/>
              <a:t>‹#›</a:t>
            </a:fld>
            <a:endParaRPr lang="en-US" dirty="0"/>
          </a:p>
        </p:txBody>
      </p:sp>
    </p:spTree>
    <p:extLst>
      <p:ext uri="{BB962C8B-B14F-4D97-AF65-F5344CB8AC3E}">
        <p14:creationId xmlns:p14="http://schemas.microsoft.com/office/powerpoint/2010/main" val="905906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and 3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669749"/>
            <a:ext cx="7886700" cy="529200"/>
          </a:xfrm>
        </p:spPr>
        <p:txBody>
          <a:bodyPr>
            <a:noAutofit/>
          </a:bodyPr>
          <a:lstStyle>
            <a:lvl1pPr>
              <a:defRPr sz="2400" b="1">
                <a:solidFill>
                  <a:srgbClr val="101820">
                    <a:alpha val="80000"/>
                  </a:srgbClr>
                </a:solidFill>
              </a:defRPr>
            </a:lvl1pPr>
          </a:lstStyle>
          <a:p>
            <a:r>
              <a:rPr lang="en-US" dirty="0"/>
              <a:t>CLICK TO EDIT MASTER TITLE STYLE</a:t>
            </a:r>
          </a:p>
        </p:txBody>
      </p:sp>
      <p:sp>
        <p:nvSpPr>
          <p:cNvPr id="3" name="Content Placeholder 2"/>
          <p:cNvSpPr>
            <a:spLocks noGrp="1"/>
          </p:cNvSpPr>
          <p:nvPr>
            <p:ph idx="1"/>
          </p:nvPr>
        </p:nvSpPr>
        <p:spPr>
          <a:xfrm>
            <a:off x="628650" y="1232347"/>
            <a:ext cx="3869391" cy="4219547"/>
          </a:xfrm>
        </p:spPr>
        <p:txBody>
          <a:bodyPr>
            <a:normAutofit/>
          </a:bodyPr>
          <a:lstStyle>
            <a:lvl1pPr>
              <a:lnSpc>
                <a:spcPct val="100000"/>
              </a:lnSpc>
              <a:defRPr sz="2100">
                <a:solidFill>
                  <a:srgbClr val="101820">
                    <a:alpha val="80000"/>
                  </a:srgbClr>
                </a:solidFill>
              </a:defRPr>
            </a:lvl1pPr>
            <a:lvl2pPr>
              <a:lnSpc>
                <a:spcPct val="100000"/>
              </a:lnSpc>
              <a:defRPr sz="1800">
                <a:solidFill>
                  <a:srgbClr val="101820">
                    <a:alpha val="80000"/>
                  </a:srgbClr>
                </a:solidFill>
              </a:defRPr>
            </a:lvl2pPr>
            <a:lvl3pPr>
              <a:lnSpc>
                <a:spcPct val="100000"/>
              </a:lnSpc>
              <a:defRPr sz="1500">
                <a:solidFill>
                  <a:srgbClr val="101820">
                    <a:alpha val="80000"/>
                  </a:srgbClr>
                </a:solidFill>
              </a:defRPr>
            </a:lvl3pPr>
            <a:lvl4pPr>
              <a:lnSpc>
                <a:spcPct val="100000"/>
              </a:lnSpc>
              <a:defRPr sz="1350">
                <a:solidFill>
                  <a:srgbClr val="101820">
                    <a:alpha val="80000"/>
                  </a:srgbClr>
                </a:solidFill>
              </a:defRPr>
            </a:lvl4pPr>
            <a:lvl5pPr>
              <a:lnSpc>
                <a:spcPct val="100000"/>
              </a:lnSpc>
              <a:defRPr sz="1350">
                <a:solidFill>
                  <a:srgbClr val="101820">
                    <a:alpha val="80000"/>
                  </a:srgb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16"/>
          <p:cNvSpPr>
            <a:spLocks noGrp="1"/>
          </p:cNvSpPr>
          <p:nvPr>
            <p:ph type="pic" sz="quarter" idx="16"/>
          </p:nvPr>
        </p:nvSpPr>
        <p:spPr>
          <a:xfrm>
            <a:off x="4630340" y="1232347"/>
            <a:ext cx="1922400" cy="2064304"/>
          </a:xfrm>
        </p:spPr>
        <p:txBody>
          <a:bodyPr anchor="ctr"/>
          <a:lstStyle>
            <a:lvl1pPr algn="ctr">
              <a:defRPr/>
            </a:lvl1pPr>
          </a:lstStyle>
          <a:p>
            <a:r>
              <a:rPr lang="en-US" dirty="0"/>
              <a:t>Drag picture to placeholder or click icon to add</a:t>
            </a:r>
          </a:p>
        </p:txBody>
      </p:sp>
      <p:sp>
        <p:nvSpPr>
          <p:cNvPr id="21" name="Picture Placeholder 16"/>
          <p:cNvSpPr>
            <a:spLocks noGrp="1"/>
          </p:cNvSpPr>
          <p:nvPr>
            <p:ph type="pic" sz="quarter" idx="17"/>
          </p:nvPr>
        </p:nvSpPr>
        <p:spPr>
          <a:xfrm>
            <a:off x="6590803" y="1232347"/>
            <a:ext cx="1922400" cy="2064304"/>
          </a:xfrm>
        </p:spPr>
        <p:txBody>
          <a:bodyPr anchor="ctr"/>
          <a:lstStyle>
            <a:lvl1pPr algn="ctr">
              <a:defRPr/>
            </a:lvl1pPr>
          </a:lstStyle>
          <a:p>
            <a:r>
              <a:rPr lang="en-US" dirty="0"/>
              <a:t>Drag picture to placeholder or click icon to add</a:t>
            </a:r>
          </a:p>
        </p:txBody>
      </p:sp>
      <p:sp>
        <p:nvSpPr>
          <p:cNvPr id="22" name="Picture Placeholder 16"/>
          <p:cNvSpPr>
            <a:spLocks noGrp="1"/>
          </p:cNvSpPr>
          <p:nvPr>
            <p:ph type="pic" sz="quarter" idx="18"/>
          </p:nvPr>
        </p:nvSpPr>
        <p:spPr>
          <a:xfrm>
            <a:off x="4630340" y="3347301"/>
            <a:ext cx="3880247" cy="2104593"/>
          </a:xfrm>
        </p:spPr>
        <p:txBody>
          <a:bodyPr anchor="ctr"/>
          <a:lstStyle>
            <a:lvl1pPr algn="ctr">
              <a:defRPr/>
            </a:lvl1pPr>
          </a:lstStyle>
          <a:p>
            <a:r>
              <a:rPr lang="en-US" dirty="0"/>
              <a:t>Drag picture to placeholder or click icon to add</a:t>
            </a:r>
          </a:p>
        </p:txBody>
      </p:sp>
      <p:sp>
        <p:nvSpPr>
          <p:cNvPr id="11" name="Footer Placeholder 4"/>
          <p:cNvSpPr>
            <a:spLocks noGrp="1"/>
          </p:cNvSpPr>
          <p:nvPr>
            <p:ph type="ftr" sz="quarter" idx="3"/>
          </p:nvPr>
        </p:nvSpPr>
        <p:spPr>
          <a:xfrm>
            <a:off x="628650" y="6356351"/>
            <a:ext cx="27960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2" name="Slide Number Placeholder 5"/>
          <p:cNvSpPr>
            <a:spLocks noGrp="1"/>
          </p:cNvSpPr>
          <p:nvPr>
            <p:ph type="sldNum" sz="quarter" idx="4"/>
          </p:nvPr>
        </p:nvSpPr>
        <p:spPr>
          <a:xfrm>
            <a:off x="3741343" y="6356351"/>
            <a:ext cx="1296194" cy="365125"/>
          </a:xfrm>
          <a:prstGeom prst="rect">
            <a:avLst/>
          </a:prstGeom>
        </p:spPr>
        <p:txBody>
          <a:bodyPr/>
          <a:lstStyle>
            <a:lvl1pPr algn="r">
              <a:defRPr>
                <a:solidFill>
                  <a:srgbClr val="101820">
                    <a:alpha val="80000"/>
                  </a:srgbClr>
                </a:solidFill>
              </a:defRPr>
            </a:lvl1pPr>
          </a:lstStyle>
          <a:p>
            <a:fld id="{0E247DA3-AB5A-E64A-AF1C-7E0C9DE0FB8B}" type="slidenum">
              <a:rPr lang="en-US" smtClean="0"/>
              <a:pPr/>
              <a:t>‹#›</a:t>
            </a:fld>
            <a:endParaRPr lang="en-US" dirty="0"/>
          </a:p>
        </p:txBody>
      </p:sp>
    </p:spTree>
    <p:extLst>
      <p:ext uri="{BB962C8B-B14F-4D97-AF65-F5344CB8AC3E}">
        <p14:creationId xmlns:p14="http://schemas.microsoft.com/office/powerpoint/2010/main" val="178676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Picture with Caption">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628651" y="5527957"/>
            <a:ext cx="4344590" cy="484654"/>
          </a:xfrm>
        </p:spPr>
        <p:txBody>
          <a:bodyPr>
            <a:noAutofit/>
          </a:bodyPr>
          <a:lstStyle>
            <a:lvl1pPr>
              <a:defRPr sz="1200">
                <a:solidFill>
                  <a:srgbClr val="00A3AD">
                    <a:alpha val="80000"/>
                  </a:srgbClr>
                </a:solidFill>
              </a:defRPr>
            </a:lvl1pPr>
            <a:lvl2pPr>
              <a:defRPr sz="1050"/>
            </a:lvl2pPr>
            <a:lvl3pPr>
              <a:defRPr sz="1050"/>
            </a:lvl3pPr>
            <a:lvl4pPr>
              <a:defRPr sz="1050"/>
            </a:lvl4pPr>
            <a:lvl5pPr>
              <a:defRPr sz="1050"/>
            </a:lvl5pPr>
          </a:lstStyle>
          <a:p>
            <a:pPr lvl="0"/>
            <a:r>
              <a:rPr lang="en-US" dirty="0"/>
              <a:t>Click to edit Master text styles</a:t>
            </a:r>
          </a:p>
        </p:txBody>
      </p:sp>
      <p:sp>
        <p:nvSpPr>
          <p:cNvPr id="17" name="Picture Placeholder 16"/>
          <p:cNvSpPr>
            <a:spLocks noGrp="1"/>
          </p:cNvSpPr>
          <p:nvPr>
            <p:ph type="pic" sz="quarter" idx="14"/>
          </p:nvPr>
        </p:nvSpPr>
        <p:spPr>
          <a:xfrm>
            <a:off x="628650" y="585787"/>
            <a:ext cx="7886700" cy="4856400"/>
          </a:xfrm>
        </p:spPr>
        <p:txBody>
          <a:bodyPr anchor="ctr"/>
          <a:lstStyle>
            <a:lvl1pPr algn="ctr">
              <a:defRPr/>
            </a:lvl1pPr>
          </a:lstStyle>
          <a:p>
            <a:r>
              <a:rPr lang="en-US" dirty="0"/>
              <a:t>Drag picture to placeholder or click icon to add</a:t>
            </a:r>
          </a:p>
        </p:txBody>
      </p:sp>
      <p:sp>
        <p:nvSpPr>
          <p:cNvPr id="7" name="Footer Placeholder 4"/>
          <p:cNvSpPr>
            <a:spLocks noGrp="1"/>
          </p:cNvSpPr>
          <p:nvPr>
            <p:ph type="ftr" sz="quarter" idx="3"/>
          </p:nvPr>
        </p:nvSpPr>
        <p:spPr>
          <a:xfrm>
            <a:off x="628650" y="6356351"/>
            <a:ext cx="27960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3741343" y="6356351"/>
            <a:ext cx="1296194" cy="365125"/>
          </a:xfrm>
          <a:prstGeom prst="rect">
            <a:avLst/>
          </a:prstGeom>
        </p:spPr>
        <p:txBody>
          <a:bodyPr/>
          <a:lstStyle>
            <a:lvl1pPr algn="r">
              <a:defRPr>
                <a:solidFill>
                  <a:srgbClr val="101820">
                    <a:alpha val="80000"/>
                  </a:srgbClr>
                </a:solidFill>
              </a:defRPr>
            </a:lvl1pPr>
          </a:lstStyle>
          <a:p>
            <a:fld id="{0E247DA3-AB5A-E64A-AF1C-7E0C9DE0FB8B}" type="slidenum">
              <a:rPr lang="en-US" smtClean="0"/>
              <a:pPr/>
              <a:t>‹#›</a:t>
            </a:fld>
            <a:endParaRPr lang="en-US" dirty="0"/>
          </a:p>
        </p:txBody>
      </p:sp>
    </p:spTree>
    <p:extLst>
      <p:ext uri="{BB962C8B-B14F-4D97-AF65-F5344CB8AC3E}">
        <p14:creationId xmlns:p14="http://schemas.microsoft.com/office/powerpoint/2010/main" val="188390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14" name="Picture Placeholder 16"/>
          <p:cNvSpPr>
            <a:spLocks noGrp="1"/>
          </p:cNvSpPr>
          <p:nvPr>
            <p:ph type="pic" sz="quarter" idx="19"/>
          </p:nvPr>
        </p:nvSpPr>
        <p:spPr>
          <a:xfrm>
            <a:off x="628650" y="669750"/>
            <a:ext cx="3996000" cy="4752000"/>
          </a:xfrm>
        </p:spPr>
        <p:txBody>
          <a:bodyPr anchor="ctr"/>
          <a:lstStyle>
            <a:lvl1pPr algn="ctr">
              <a:defRPr/>
            </a:lvl1pPr>
          </a:lstStyle>
          <a:p>
            <a:r>
              <a:rPr lang="en-US" dirty="0"/>
              <a:t>Drag picture to placeholder or click icon to add</a:t>
            </a:r>
          </a:p>
        </p:txBody>
      </p:sp>
      <p:sp>
        <p:nvSpPr>
          <p:cNvPr id="7" name="Rectangle 6"/>
          <p:cNvSpPr/>
          <p:nvPr userDrawn="1"/>
        </p:nvSpPr>
        <p:spPr>
          <a:xfrm>
            <a:off x="0" y="834638"/>
            <a:ext cx="628650" cy="180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userDrawn="1"/>
        </p:nvSpPr>
        <p:spPr>
          <a:xfrm>
            <a:off x="0" y="6181538"/>
            <a:ext cx="4973241" cy="180000"/>
          </a:xfrm>
          <a:prstGeom prst="rect">
            <a:avLst/>
          </a:prstGeom>
          <a:solidFill>
            <a:srgbClr val="00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a:off x="8515350" y="2379289"/>
            <a:ext cx="648000" cy="180000"/>
          </a:xfrm>
          <a:prstGeom prst="rect">
            <a:avLst/>
          </a:prstGeom>
          <a:solidFill>
            <a:srgbClr val="004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Picture Placeholder 16"/>
          <p:cNvSpPr>
            <a:spLocks noGrp="1"/>
          </p:cNvSpPr>
          <p:nvPr>
            <p:ph type="pic" sz="quarter" idx="16"/>
          </p:nvPr>
        </p:nvSpPr>
        <p:spPr>
          <a:xfrm>
            <a:off x="4682096" y="669749"/>
            <a:ext cx="1908000" cy="2160000"/>
          </a:xfrm>
        </p:spPr>
        <p:txBody>
          <a:bodyPr anchor="ctr"/>
          <a:lstStyle>
            <a:lvl1pPr algn="ctr">
              <a:defRPr/>
            </a:lvl1pPr>
          </a:lstStyle>
          <a:p>
            <a:r>
              <a:rPr lang="en-US" dirty="0"/>
              <a:t>Drag picture to placeholder or click icon to add</a:t>
            </a:r>
          </a:p>
        </p:txBody>
      </p:sp>
      <p:sp>
        <p:nvSpPr>
          <p:cNvPr id="18" name="Picture Placeholder 16"/>
          <p:cNvSpPr>
            <a:spLocks noGrp="1"/>
          </p:cNvSpPr>
          <p:nvPr>
            <p:ph type="pic" sz="quarter" idx="17"/>
          </p:nvPr>
        </p:nvSpPr>
        <p:spPr>
          <a:xfrm>
            <a:off x="6625307" y="669750"/>
            <a:ext cx="1908000" cy="2160000"/>
          </a:xfrm>
        </p:spPr>
        <p:txBody>
          <a:bodyPr anchor="ctr"/>
          <a:lstStyle>
            <a:lvl1pPr algn="ctr">
              <a:defRPr/>
            </a:lvl1pPr>
          </a:lstStyle>
          <a:p>
            <a:r>
              <a:rPr lang="en-US" dirty="0"/>
              <a:t>Drag picture to placeholder or click icon to add</a:t>
            </a:r>
          </a:p>
        </p:txBody>
      </p:sp>
      <p:sp>
        <p:nvSpPr>
          <p:cNvPr id="19" name="Picture Placeholder 16"/>
          <p:cNvSpPr>
            <a:spLocks noGrp="1"/>
          </p:cNvSpPr>
          <p:nvPr>
            <p:ph type="pic" sz="quarter" idx="18"/>
          </p:nvPr>
        </p:nvSpPr>
        <p:spPr>
          <a:xfrm>
            <a:off x="4690722" y="2889848"/>
            <a:ext cx="3852000" cy="2520000"/>
          </a:xfrm>
        </p:spPr>
        <p:txBody>
          <a:bodyPr anchor="ctr"/>
          <a:lstStyle>
            <a:lvl1pPr algn="ctr">
              <a:defRPr/>
            </a:lvl1pPr>
          </a:lstStyle>
          <a:p>
            <a:r>
              <a:rPr lang="en-US" dirty="0"/>
              <a:t>Drag picture to placeholder or click icon to add</a:t>
            </a:r>
          </a:p>
        </p:txBody>
      </p:sp>
      <p:sp>
        <p:nvSpPr>
          <p:cNvPr id="12" name="Footer Placeholder 4"/>
          <p:cNvSpPr>
            <a:spLocks noGrp="1"/>
          </p:cNvSpPr>
          <p:nvPr>
            <p:ph type="ftr" sz="quarter" idx="3"/>
          </p:nvPr>
        </p:nvSpPr>
        <p:spPr>
          <a:xfrm>
            <a:off x="628650" y="6356351"/>
            <a:ext cx="27960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3" name="Slide Number Placeholder 5"/>
          <p:cNvSpPr>
            <a:spLocks noGrp="1"/>
          </p:cNvSpPr>
          <p:nvPr>
            <p:ph type="sldNum" sz="quarter" idx="4"/>
          </p:nvPr>
        </p:nvSpPr>
        <p:spPr>
          <a:xfrm>
            <a:off x="3741343" y="6356351"/>
            <a:ext cx="1296194" cy="365125"/>
          </a:xfrm>
          <a:prstGeom prst="rect">
            <a:avLst/>
          </a:prstGeom>
        </p:spPr>
        <p:txBody>
          <a:bodyPr/>
          <a:lstStyle>
            <a:lvl1pPr algn="r">
              <a:defRPr>
                <a:solidFill>
                  <a:srgbClr val="101820">
                    <a:alpha val="80000"/>
                  </a:srgbClr>
                </a:solidFill>
              </a:defRPr>
            </a:lvl1pPr>
          </a:lstStyle>
          <a:p>
            <a:fld id="{0E247DA3-AB5A-E64A-AF1C-7E0C9DE0FB8B}" type="slidenum">
              <a:rPr lang="en-US" smtClean="0"/>
              <a:pPr/>
              <a:t>‹#›</a:t>
            </a:fld>
            <a:endParaRPr lang="en-US" dirty="0"/>
          </a:p>
        </p:txBody>
      </p:sp>
    </p:spTree>
    <p:extLst>
      <p:ext uri="{BB962C8B-B14F-4D97-AF65-F5344CB8AC3E}">
        <p14:creationId xmlns:p14="http://schemas.microsoft.com/office/powerpoint/2010/main" val="784398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49" y="660038"/>
            <a:ext cx="7143482" cy="529200"/>
          </a:xfrm>
        </p:spPr>
        <p:txBody>
          <a:bodyPr>
            <a:noAutofit/>
          </a:bodyPr>
          <a:lstStyle>
            <a:lvl1pPr>
              <a:defRPr sz="2400" b="1">
                <a:solidFill>
                  <a:srgbClr val="101820"/>
                </a:solidFill>
              </a:defRPr>
            </a:lvl1pPr>
          </a:lstStyle>
          <a:p>
            <a:r>
              <a:rPr lang="en-US" dirty="0"/>
              <a:t>CLICK TO EDIT MASTER TITLE STYLE</a:t>
            </a:r>
          </a:p>
        </p:txBody>
      </p:sp>
      <p:sp>
        <p:nvSpPr>
          <p:cNvPr id="7" name="Rectangle 6"/>
          <p:cNvSpPr/>
          <p:nvPr userDrawn="1"/>
        </p:nvSpPr>
        <p:spPr>
          <a:xfrm>
            <a:off x="0" y="834638"/>
            <a:ext cx="628650" cy="180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userDrawn="1"/>
        </p:nvSpPr>
        <p:spPr>
          <a:xfrm>
            <a:off x="0" y="6181538"/>
            <a:ext cx="4973241" cy="180000"/>
          </a:xfrm>
          <a:prstGeom prst="rect">
            <a:avLst/>
          </a:prstGeom>
          <a:solidFill>
            <a:srgbClr val="00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able Placeholder 11"/>
          <p:cNvSpPr>
            <a:spLocks noGrp="1"/>
          </p:cNvSpPr>
          <p:nvPr>
            <p:ph type="tbl" sz="quarter" idx="13"/>
          </p:nvPr>
        </p:nvSpPr>
        <p:spPr>
          <a:xfrm>
            <a:off x="628650" y="1278111"/>
            <a:ext cx="7143482" cy="4358569"/>
          </a:xfrm>
        </p:spPr>
        <p:txBody>
          <a:bodyPr anchor="ctr"/>
          <a:lstStyle>
            <a:lvl1pPr algn="ctr">
              <a:defRPr/>
            </a:lvl1pPr>
          </a:lstStyle>
          <a:p>
            <a:r>
              <a:rPr lang="en-US" dirty="0"/>
              <a:t>Click icon to add table</a:t>
            </a:r>
          </a:p>
        </p:txBody>
      </p:sp>
      <p:sp>
        <p:nvSpPr>
          <p:cNvPr id="9" name="Rectangle 8"/>
          <p:cNvSpPr/>
          <p:nvPr userDrawn="1"/>
        </p:nvSpPr>
        <p:spPr>
          <a:xfrm>
            <a:off x="8515350" y="2379289"/>
            <a:ext cx="648000" cy="180000"/>
          </a:xfrm>
          <a:prstGeom prst="rect">
            <a:avLst/>
          </a:prstGeom>
          <a:solidFill>
            <a:srgbClr val="004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Footer Placeholder 4"/>
          <p:cNvSpPr>
            <a:spLocks noGrp="1"/>
          </p:cNvSpPr>
          <p:nvPr>
            <p:ph type="ftr" sz="quarter" idx="3"/>
          </p:nvPr>
        </p:nvSpPr>
        <p:spPr>
          <a:xfrm>
            <a:off x="628650" y="6356351"/>
            <a:ext cx="27960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1" name="Slide Number Placeholder 5"/>
          <p:cNvSpPr>
            <a:spLocks noGrp="1"/>
          </p:cNvSpPr>
          <p:nvPr>
            <p:ph type="sldNum" sz="quarter" idx="4"/>
          </p:nvPr>
        </p:nvSpPr>
        <p:spPr>
          <a:xfrm>
            <a:off x="3741343" y="6356351"/>
            <a:ext cx="1296194" cy="365125"/>
          </a:xfrm>
          <a:prstGeom prst="rect">
            <a:avLst/>
          </a:prstGeom>
        </p:spPr>
        <p:txBody>
          <a:bodyPr/>
          <a:lstStyle>
            <a:lvl1pPr algn="r">
              <a:defRPr>
                <a:solidFill>
                  <a:srgbClr val="101820">
                    <a:alpha val="80000"/>
                  </a:srgbClr>
                </a:solidFill>
              </a:defRPr>
            </a:lvl1pPr>
          </a:lstStyle>
          <a:p>
            <a:fld id="{0E247DA3-AB5A-E64A-AF1C-7E0C9DE0FB8B}" type="slidenum">
              <a:rPr lang="en-US" smtClean="0"/>
              <a:pPr/>
              <a:t>‹#›</a:t>
            </a:fld>
            <a:endParaRPr lang="en-US" dirty="0"/>
          </a:p>
        </p:txBody>
      </p:sp>
    </p:spTree>
    <p:extLst>
      <p:ext uri="{BB962C8B-B14F-4D97-AF65-F5344CB8AC3E}">
        <p14:creationId xmlns:p14="http://schemas.microsoft.com/office/powerpoint/2010/main" val="1438683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0" y="834638"/>
            <a:ext cx="628650" cy="180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userDrawn="1"/>
        </p:nvSpPr>
        <p:spPr>
          <a:xfrm>
            <a:off x="0" y="6181538"/>
            <a:ext cx="4973241" cy="180000"/>
          </a:xfrm>
          <a:prstGeom prst="rect">
            <a:avLst/>
          </a:prstGeom>
          <a:solidFill>
            <a:srgbClr val="00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a:off x="8495180" y="2379289"/>
            <a:ext cx="648000" cy="180000"/>
          </a:xfrm>
          <a:prstGeom prst="rect">
            <a:avLst/>
          </a:prstGeom>
          <a:solidFill>
            <a:srgbClr val="004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Footer Placeholder 4"/>
          <p:cNvSpPr>
            <a:spLocks noGrp="1"/>
          </p:cNvSpPr>
          <p:nvPr>
            <p:ph type="ftr" sz="quarter" idx="3"/>
          </p:nvPr>
        </p:nvSpPr>
        <p:spPr>
          <a:xfrm>
            <a:off x="628650" y="6356351"/>
            <a:ext cx="27960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1" name="Slide Number Placeholder 5"/>
          <p:cNvSpPr>
            <a:spLocks noGrp="1"/>
          </p:cNvSpPr>
          <p:nvPr>
            <p:ph type="sldNum" sz="quarter" idx="4"/>
          </p:nvPr>
        </p:nvSpPr>
        <p:spPr>
          <a:xfrm>
            <a:off x="3741343" y="6356351"/>
            <a:ext cx="1296194" cy="365125"/>
          </a:xfrm>
          <a:prstGeom prst="rect">
            <a:avLst/>
          </a:prstGeom>
        </p:spPr>
        <p:txBody>
          <a:bodyPr/>
          <a:lstStyle>
            <a:lvl1pPr algn="r">
              <a:defRPr>
                <a:solidFill>
                  <a:srgbClr val="101820">
                    <a:alpha val="80000"/>
                  </a:srgbClr>
                </a:solidFill>
              </a:defRPr>
            </a:lvl1pPr>
          </a:lstStyle>
          <a:p>
            <a:fld id="{0E247DA3-AB5A-E64A-AF1C-7E0C9DE0FB8B}" type="slidenum">
              <a:rPr lang="en-US" smtClean="0"/>
              <a:pPr/>
              <a:t>‹#›</a:t>
            </a:fld>
            <a:endParaRPr lang="en-US" dirty="0"/>
          </a:p>
        </p:txBody>
      </p:sp>
    </p:spTree>
    <p:extLst>
      <p:ext uri="{BB962C8B-B14F-4D97-AF65-F5344CB8AC3E}">
        <p14:creationId xmlns:p14="http://schemas.microsoft.com/office/powerpoint/2010/main" val="1559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230151"/>
            <a:ext cx="6858000" cy="2055257"/>
          </a:xfrm>
        </p:spPr>
        <p:txBody>
          <a:bodyPr anchor="b">
            <a:normAutofit/>
          </a:bodyPr>
          <a:lstStyle>
            <a:lvl1pPr algn="l">
              <a:defRPr sz="495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3384134"/>
            <a:ext cx="6858000" cy="1519132"/>
          </a:xfrm>
        </p:spPr>
        <p:txBody>
          <a:bodyPr>
            <a:normAutofit/>
          </a:bodyPr>
          <a:lstStyle>
            <a:lvl1pPr marL="0" indent="0" algn="l">
              <a:buNone/>
              <a:defRPr sz="2400" b="1">
                <a:solidFill>
                  <a:srgbClr val="00A3AD"/>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Date Placeholder"/>
          <p:cNvSpPr>
            <a:spLocks noGrp="1"/>
          </p:cNvSpPr>
          <p:nvPr>
            <p:ph type="body" sz="quarter" idx="11" hasCustomPrompt="1"/>
          </p:nvPr>
        </p:nvSpPr>
        <p:spPr>
          <a:xfrm>
            <a:off x="0" y="254001"/>
            <a:ext cx="1620000" cy="365125"/>
          </a:xfrm>
        </p:spPr>
        <p:txBody>
          <a:bodyPr anchor="ctr">
            <a:normAutofit/>
          </a:bodyPr>
          <a:lstStyle>
            <a:lvl1pPr marL="0" indent="0" algn="r">
              <a:lnSpc>
                <a:spcPct val="100000"/>
              </a:lnSpc>
              <a:buNone/>
              <a:defRPr sz="1050" b="1" baseline="0">
                <a:latin typeface="Arial" panose="020B0604020202020204" pitchFamily="34" charset="0"/>
                <a:cs typeface="Arial" panose="020B0604020202020204" pitchFamily="34" charset="0"/>
              </a:defRPr>
            </a:lvl1pPr>
          </a:lstStyle>
          <a:p>
            <a:pPr lvl="0"/>
            <a:r>
              <a:rPr lang="en-CA" sz="1050" dirty="0">
                <a:latin typeface="Arial" panose="020B0604020202020204" pitchFamily="34" charset="0"/>
                <a:cs typeface="Arial" panose="020B0604020202020204" pitchFamily="34" charset="0"/>
              </a:rPr>
              <a:t>January 1, 2017</a:t>
            </a:r>
            <a:endParaRPr lang="en-CA" dirty="0"/>
          </a:p>
        </p:txBody>
      </p:sp>
      <p:sp>
        <p:nvSpPr>
          <p:cNvPr id="7" name="Rectangle 6"/>
          <p:cNvSpPr/>
          <p:nvPr userDrawn="1"/>
        </p:nvSpPr>
        <p:spPr>
          <a:xfrm>
            <a:off x="0" y="834639"/>
            <a:ext cx="1620000" cy="180000"/>
          </a:xfrm>
          <a:prstGeom prst="rect">
            <a:avLst/>
          </a:prstGeom>
          <a:solidFill>
            <a:srgbClr val="00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9" name="Rectangle 8"/>
          <p:cNvSpPr/>
          <p:nvPr userDrawn="1"/>
        </p:nvSpPr>
        <p:spPr>
          <a:xfrm>
            <a:off x="8495180" y="2379289"/>
            <a:ext cx="648000" cy="180000"/>
          </a:xfrm>
          <a:prstGeom prst="rect">
            <a:avLst/>
          </a:prstGeom>
          <a:solidFill>
            <a:srgbClr val="004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p:cNvPicPr>
            <a:picLocks noChangeAspect="1"/>
          </p:cNvPicPr>
          <p:nvPr userDrawn="1"/>
        </p:nvPicPr>
        <p:blipFill>
          <a:blip r:embed="rId2"/>
          <a:stretch>
            <a:fillRect/>
          </a:stretch>
        </p:blipFill>
        <p:spPr>
          <a:xfrm>
            <a:off x="7070471" y="5121170"/>
            <a:ext cx="1861057" cy="1570267"/>
          </a:xfrm>
          <a:prstGeom prst="rect">
            <a:avLst/>
          </a:prstGeom>
        </p:spPr>
      </p:pic>
    </p:spTree>
    <p:extLst>
      <p:ext uri="{BB962C8B-B14F-4D97-AF65-F5344CB8AC3E}">
        <p14:creationId xmlns:p14="http://schemas.microsoft.com/office/powerpoint/2010/main" val="354145525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27960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8" name="Rectangle 7"/>
          <p:cNvSpPr/>
          <p:nvPr userDrawn="1"/>
        </p:nvSpPr>
        <p:spPr>
          <a:xfrm>
            <a:off x="0" y="6181538"/>
            <a:ext cx="4973241" cy="180000"/>
          </a:xfrm>
          <a:prstGeom prst="rect">
            <a:avLst/>
          </a:prstGeom>
          <a:solidFill>
            <a:srgbClr val="00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a:off x="0" y="834638"/>
            <a:ext cx="628650" cy="180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userDrawn="1"/>
        </p:nvSpPr>
        <p:spPr>
          <a:xfrm>
            <a:off x="8515350" y="2379289"/>
            <a:ext cx="648000" cy="180000"/>
          </a:xfrm>
          <a:prstGeom prst="rect">
            <a:avLst/>
          </a:prstGeom>
          <a:solidFill>
            <a:srgbClr val="004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Slide Number Placeholder 5"/>
          <p:cNvSpPr>
            <a:spLocks noGrp="1"/>
          </p:cNvSpPr>
          <p:nvPr>
            <p:ph type="sldNum" sz="quarter" idx="4"/>
          </p:nvPr>
        </p:nvSpPr>
        <p:spPr>
          <a:xfrm>
            <a:off x="3741343" y="6356351"/>
            <a:ext cx="1296194" cy="365125"/>
          </a:xfrm>
          <a:prstGeom prst="rect">
            <a:avLst/>
          </a:prstGeom>
        </p:spPr>
        <p:txBody>
          <a:bodyPr anchor="ctr"/>
          <a:lstStyle>
            <a:lvl1pPr algn="r">
              <a:defRPr sz="1200">
                <a:solidFill>
                  <a:srgbClr val="101820">
                    <a:alpha val="80000"/>
                  </a:srgbClr>
                </a:solidFill>
              </a:defRPr>
            </a:lvl1pPr>
          </a:lstStyle>
          <a:p>
            <a:fld id="{0E247DA3-AB5A-E64A-AF1C-7E0C9DE0FB8B}" type="slidenum">
              <a:rPr lang="en-US" smtClean="0"/>
              <a:pPr/>
              <a:t>‹#›</a:t>
            </a:fld>
            <a:endParaRPr lang="en-US" dirty="0"/>
          </a:p>
        </p:txBody>
      </p:sp>
      <p:pic>
        <p:nvPicPr>
          <p:cNvPr id="14" name="Picture 13"/>
          <p:cNvPicPr>
            <a:picLocks noChangeAspect="1"/>
          </p:cNvPicPr>
          <p:nvPr userDrawn="1"/>
        </p:nvPicPr>
        <p:blipFill>
          <a:blip r:embed="rId9"/>
          <a:stretch>
            <a:fillRect/>
          </a:stretch>
        </p:blipFill>
        <p:spPr>
          <a:xfrm>
            <a:off x="7070471" y="5338426"/>
            <a:ext cx="1861057" cy="1570267"/>
          </a:xfrm>
          <a:prstGeom prst="rect">
            <a:avLst/>
          </a:prstGeom>
        </p:spPr>
      </p:pic>
    </p:spTree>
    <p:extLst>
      <p:ext uri="{BB962C8B-B14F-4D97-AF65-F5344CB8AC3E}">
        <p14:creationId xmlns:p14="http://schemas.microsoft.com/office/powerpoint/2010/main" val="682380634"/>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3" r:id="rId3"/>
    <p:sldLayoutId id="2147483661" r:id="rId4"/>
    <p:sldLayoutId id="2147483665" r:id="rId5"/>
    <p:sldLayoutId id="2147483666" r:id="rId6"/>
    <p:sldLayoutId id="2147483662" r:id="rId7"/>
  </p:sldLayoutIdLst>
  <p:hf hdr="0" ftr="0"/>
  <p:txStyles>
    <p:titleStyle>
      <a:lvl1pPr algn="l" defTabSz="685800" rtl="0" eaLnBrk="1" latinLnBrk="0" hangingPunct="1">
        <a:lnSpc>
          <a:spcPct val="90000"/>
        </a:lnSpc>
        <a:spcBef>
          <a:spcPct val="0"/>
        </a:spcBef>
        <a:buNone/>
        <a:defRPr sz="2400" b="1" i="0" kern="1200" baseline="0">
          <a:solidFill>
            <a:srgbClr val="101820">
              <a:alpha val="80000"/>
            </a:srgbClr>
          </a:solidFill>
          <a:latin typeface="Arial" charset="0"/>
          <a:ea typeface="Arial" charset="0"/>
          <a:cs typeface="Arial" charset="0"/>
        </a:defRPr>
      </a:lvl1pPr>
    </p:titleStyle>
    <p:bodyStyle>
      <a:lvl1pPr marL="0" indent="0" algn="l" defTabSz="685800" rtl="0" eaLnBrk="1" latinLnBrk="0" hangingPunct="1">
        <a:lnSpc>
          <a:spcPct val="90000"/>
        </a:lnSpc>
        <a:spcBef>
          <a:spcPts val="750"/>
        </a:spcBef>
        <a:buFontTx/>
        <a:buNone/>
        <a:defRPr sz="2100" kern="1200">
          <a:solidFill>
            <a:srgbClr val="101820">
              <a:alpha val="80000"/>
            </a:srgbClr>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kern="1200">
          <a:solidFill>
            <a:srgbClr val="101820">
              <a:alpha val="80000"/>
            </a:srgbClr>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kern="1200">
          <a:solidFill>
            <a:srgbClr val="101820">
              <a:alpha val="80000"/>
            </a:srgbClr>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kern="1200">
          <a:solidFill>
            <a:srgbClr val="101820">
              <a:alpha val="80000"/>
            </a:srgbClr>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kern="1200">
          <a:solidFill>
            <a:srgbClr val="101820">
              <a:alpha val="80000"/>
            </a:srgbClr>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dirty="0"/>
              <a:t>Click to edit Master title style</a:t>
            </a:r>
            <a:endParaRPr lang="en-CA"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876448E-D551-4568-9F3F-A1DCA6A42C93}" type="datetimeFigureOut">
              <a:rPr lang="en-CA" smtClean="0"/>
              <a:t>2021-12-10</a:t>
            </a:fld>
            <a:endParaRPr lang="en-C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110481-BE2D-4FE6-9FE8-E1F0606E0BE9}" type="slidenum">
              <a:rPr lang="en-CA" smtClean="0"/>
              <a:t>‹#›</a:t>
            </a:fld>
            <a:endParaRPr lang="en-CA" dirty="0"/>
          </a:p>
        </p:txBody>
      </p:sp>
    </p:spTree>
    <p:extLst>
      <p:ext uri="{BB962C8B-B14F-4D97-AF65-F5344CB8AC3E}">
        <p14:creationId xmlns:p14="http://schemas.microsoft.com/office/powerpoint/2010/main" val="412135769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685800" rtl="0" eaLnBrk="1" latinLnBrk="0" hangingPunct="1">
        <a:lnSpc>
          <a:spcPct val="90000"/>
        </a:lnSpc>
        <a:spcBef>
          <a:spcPct val="0"/>
        </a:spcBef>
        <a:buNone/>
        <a:defRPr sz="495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ik.singh@ryerson.ca"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48245"/>
            <a:ext cx="6858000" cy="955964"/>
          </a:xfrm>
        </p:spPr>
        <p:txBody>
          <a:bodyPr>
            <a:noAutofit/>
          </a:bodyPr>
          <a:lstStyle/>
          <a:p>
            <a:pPr algn="ctr"/>
            <a:r>
              <a:rPr lang="en-CA" sz="2400" dirty="0"/>
              <a:t>COVID -19: Labour Market Outcomes &amp; Sectoral Analysis</a:t>
            </a:r>
          </a:p>
        </p:txBody>
      </p:sp>
      <p:sp>
        <p:nvSpPr>
          <p:cNvPr id="3" name="Subtitle 2"/>
          <p:cNvSpPr>
            <a:spLocks noGrp="1"/>
          </p:cNvSpPr>
          <p:nvPr>
            <p:ph type="subTitle" idx="1"/>
          </p:nvPr>
        </p:nvSpPr>
        <p:spPr>
          <a:xfrm>
            <a:off x="1143000" y="2895072"/>
            <a:ext cx="6858000" cy="1519132"/>
          </a:xfrm>
        </p:spPr>
        <p:txBody>
          <a:bodyPr>
            <a:normAutofit fontScale="62500" lnSpcReduction="20000"/>
          </a:bodyPr>
          <a:lstStyle/>
          <a:p>
            <a:pPr algn="ctr"/>
            <a:r>
              <a:rPr lang="en-US" sz="2100" dirty="0"/>
              <a:t>Dr. Vik Singh</a:t>
            </a:r>
          </a:p>
          <a:p>
            <a:pPr algn="ctr"/>
            <a:r>
              <a:rPr lang="en-US" sz="2100" dirty="0"/>
              <a:t>Global Management Studies</a:t>
            </a:r>
          </a:p>
          <a:p>
            <a:pPr algn="ctr"/>
            <a:r>
              <a:rPr lang="en-US" sz="2100" dirty="0"/>
              <a:t>Ted Rogers School of Management</a:t>
            </a:r>
          </a:p>
          <a:p>
            <a:pPr algn="ctr"/>
            <a:r>
              <a:rPr lang="en-US" sz="2100" dirty="0"/>
              <a:t>Ryerson University</a:t>
            </a:r>
          </a:p>
          <a:p>
            <a:pPr algn="ctr"/>
            <a:r>
              <a:rPr lang="en-US" sz="2100" dirty="0"/>
              <a:t>Email: </a:t>
            </a:r>
            <a:r>
              <a:rPr lang="en-US" sz="2100" dirty="0">
                <a:hlinkClick r:id="rId3"/>
              </a:rPr>
              <a:t>vik.singh@ryerson.ca</a:t>
            </a:r>
            <a:endParaRPr lang="en-US" sz="2100" dirty="0"/>
          </a:p>
          <a:p>
            <a:pPr algn="ctr"/>
            <a:r>
              <a:rPr lang="en-US" sz="2100" dirty="0"/>
              <a:t>Presentation: CivicLabTO Academic Summit</a:t>
            </a:r>
          </a:p>
          <a:p>
            <a:pPr algn="ctr"/>
            <a:endParaRPr lang="en-US" sz="2100" dirty="0"/>
          </a:p>
          <a:p>
            <a:pPr algn="ctr"/>
            <a:endParaRPr lang="en-US" dirty="0"/>
          </a:p>
        </p:txBody>
      </p:sp>
      <p:sp>
        <p:nvSpPr>
          <p:cNvPr id="4" name="Text Placeholder 3"/>
          <p:cNvSpPr>
            <a:spLocks noGrp="1"/>
          </p:cNvSpPr>
          <p:nvPr>
            <p:ph type="body" sz="quarter" idx="11"/>
          </p:nvPr>
        </p:nvSpPr>
        <p:spPr/>
        <p:txBody>
          <a:bodyPr/>
          <a:lstStyle/>
          <a:p>
            <a:r>
              <a:rPr lang="en-US" dirty="0"/>
              <a:t>Nov 23, 2021 </a:t>
            </a:r>
            <a:endParaRPr lang="en-CA" dirty="0"/>
          </a:p>
        </p:txBody>
      </p:sp>
    </p:spTree>
    <p:extLst>
      <p:ext uri="{BB962C8B-B14F-4D97-AF65-F5344CB8AC3E}">
        <p14:creationId xmlns:p14="http://schemas.microsoft.com/office/powerpoint/2010/main" val="575722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
            <a:ext cx="7873666" cy="835216"/>
          </a:xfrm>
        </p:spPr>
        <p:txBody>
          <a:bodyPr/>
          <a:lstStyle/>
          <a:p>
            <a:pPr algn="ctr"/>
            <a:r>
              <a:rPr lang="en-US" dirty="0">
                <a:solidFill>
                  <a:srgbClr val="101820"/>
                </a:solidFill>
              </a:rPr>
              <a:t>Wages</a:t>
            </a:r>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10</a:t>
            </a:fld>
            <a:endParaRPr lang="en-US" dirty="0">
              <a:solidFill>
                <a:srgbClr val="101820"/>
              </a:solidFill>
            </a:endParaRPr>
          </a:p>
        </p:txBody>
      </p:sp>
      <p:sp>
        <p:nvSpPr>
          <p:cNvPr id="10" name="Oval 9"/>
          <p:cNvSpPr/>
          <p:nvPr/>
        </p:nvSpPr>
        <p:spPr>
          <a:xfrm>
            <a:off x="1836658" y="4448800"/>
            <a:ext cx="914400" cy="4253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Oval 13"/>
          <p:cNvSpPr/>
          <p:nvPr/>
        </p:nvSpPr>
        <p:spPr>
          <a:xfrm>
            <a:off x="1800756" y="3098339"/>
            <a:ext cx="914400" cy="4253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p:cNvSpPr/>
          <p:nvPr/>
        </p:nvSpPr>
        <p:spPr>
          <a:xfrm>
            <a:off x="695856" y="3523641"/>
            <a:ext cx="2055202" cy="4253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 name="Picture 2"/>
          <p:cNvPicPr>
            <a:picLocks noChangeAspect="1"/>
          </p:cNvPicPr>
          <p:nvPr/>
        </p:nvPicPr>
        <p:blipFill>
          <a:blip r:embed="rId3"/>
          <a:stretch>
            <a:fillRect/>
          </a:stretch>
        </p:blipFill>
        <p:spPr>
          <a:xfrm>
            <a:off x="555648" y="1033273"/>
            <a:ext cx="7946669" cy="4822095"/>
          </a:xfrm>
          <a:prstGeom prst="rect">
            <a:avLst/>
          </a:prstGeom>
        </p:spPr>
      </p:pic>
      <p:sp>
        <p:nvSpPr>
          <p:cNvPr id="9" name="Oval 8"/>
          <p:cNvSpPr/>
          <p:nvPr/>
        </p:nvSpPr>
        <p:spPr>
          <a:xfrm>
            <a:off x="1898978" y="4735551"/>
            <a:ext cx="504257" cy="178419"/>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552369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
            <a:ext cx="7873666" cy="835216"/>
          </a:xfrm>
        </p:spPr>
        <p:txBody>
          <a:bodyPr/>
          <a:lstStyle/>
          <a:p>
            <a:pPr algn="ctr"/>
            <a:r>
              <a:rPr lang="en-US" dirty="0">
                <a:solidFill>
                  <a:srgbClr val="101820"/>
                </a:solidFill>
              </a:rPr>
              <a:t>Wages</a:t>
            </a:r>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11</a:t>
            </a:fld>
            <a:endParaRPr lang="en-US" dirty="0">
              <a:solidFill>
                <a:srgbClr val="101820"/>
              </a:solidFill>
            </a:endParaRPr>
          </a:p>
        </p:txBody>
      </p:sp>
      <p:sp>
        <p:nvSpPr>
          <p:cNvPr id="10" name="Oval 9"/>
          <p:cNvSpPr/>
          <p:nvPr/>
        </p:nvSpPr>
        <p:spPr>
          <a:xfrm>
            <a:off x="1836658" y="4448800"/>
            <a:ext cx="914400" cy="4253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Oval 13"/>
          <p:cNvSpPr/>
          <p:nvPr/>
        </p:nvSpPr>
        <p:spPr>
          <a:xfrm>
            <a:off x="1800756" y="3098339"/>
            <a:ext cx="914400" cy="4253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p:cNvSpPr/>
          <p:nvPr/>
        </p:nvSpPr>
        <p:spPr>
          <a:xfrm>
            <a:off x="695856" y="3523641"/>
            <a:ext cx="2055202" cy="4253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 name="Picture 2"/>
          <p:cNvPicPr>
            <a:picLocks noChangeAspect="1"/>
          </p:cNvPicPr>
          <p:nvPr/>
        </p:nvPicPr>
        <p:blipFill>
          <a:blip r:embed="rId3"/>
          <a:stretch>
            <a:fillRect/>
          </a:stretch>
        </p:blipFill>
        <p:spPr>
          <a:xfrm>
            <a:off x="555648" y="1033273"/>
            <a:ext cx="7946669" cy="4822095"/>
          </a:xfrm>
          <a:prstGeom prst="rect">
            <a:avLst/>
          </a:prstGeom>
        </p:spPr>
      </p:pic>
      <p:sp>
        <p:nvSpPr>
          <p:cNvPr id="8" name="Oval 7"/>
          <p:cNvSpPr/>
          <p:nvPr/>
        </p:nvSpPr>
        <p:spPr>
          <a:xfrm>
            <a:off x="555648" y="3166945"/>
            <a:ext cx="2055202" cy="3566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p:nvPr/>
        </p:nvSpPr>
        <p:spPr>
          <a:xfrm>
            <a:off x="1898978" y="4735551"/>
            <a:ext cx="504257" cy="178419"/>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684167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
            <a:ext cx="7873666" cy="835216"/>
          </a:xfrm>
        </p:spPr>
        <p:txBody>
          <a:bodyPr/>
          <a:lstStyle/>
          <a:p>
            <a:pPr algn="ctr"/>
            <a:r>
              <a:rPr lang="en-US" dirty="0">
                <a:solidFill>
                  <a:srgbClr val="101820"/>
                </a:solidFill>
              </a:rPr>
              <a:t>Wages</a:t>
            </a:r>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12</a:t>
            </a:fld>
            <a:endParaRPr lang="en-US" dirty="0">
              <a:solidFill>
                <a:srgbClr val="101820"/>
              </a:solidFill>
            </a:endParaRPr>
          </a:p>
        </p:txBody>
      </p:sp>
      <p:sp>
        <p:nvSpPr>
          <p:cNvPr id="10" name="Oval 9"/>
          <p:cNvSpPr/>
          <p:nvPr/>
        </p:nvSpPr>
        <p:spPr>
          <a:xfrm>
            <a:off x="1836658" y="4448800"/>
            <a:ext cx="914400" cy="4253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Oval 13"/>
          <p:cNvSpPr/>
          <p:nvPr/>
        </p:nvSpPr>
        <p:spPr>
          <a:xfrm>
            <a:off x="1800756" y="3098339"/>
            <a:ext cx="914400" cy="4253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p:cNvSpPr/>
          <p:nvPr/>
        </p:nvSpPr>
        <p:spPr>
          <a:xfrm>
            <a:off x="695856" y="3523641"/>
            <a:ext cx="2055202" cy="4253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 name="Picture 2"/>
          <p:cNvPicPr>
            <a:picLocks noChangeAspect="1"/>
          </p:cNvPicPr>
          <p:nvPr/>
        </p:nvPicPr>
        <p:blipFill>
          <a:blip r:embed="rId3"/>
          <a:stretch>
            <a:fillRect/>
          </a:stretch>
        </p:blipFill>
        <p:spPr>
          <a:xfrm>
            <a:off x="555648" y="1033273"/>
            <a:ext cx="7946669" cy="4822095"/>
          </a:xfrm>
          <a:prstGeom prst="rect">
            <a:avLst/>
          </a:prstGeom>
        </p:spPr>
      </p:pic>
      <p:sp>
        <p:nvSpPr>
          <p:cNvPr id="8" name="Oval 7"/>
          <p:cNvSpPr/>
          <p:nvPr/>
        </p:nvSpPr>
        <p:spPr>
          <a:xfrm>
            <a:off x="555648" y="3166945"/>
            <a:ext cx="2055202" cy="3566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Oval 8"/>
          <p:cNvSpPr/>
          <p:nvPr/>
        </p:nvSpPr>
        <p:spPr>
          <a:xfrm>
            <a:off x="1898978" y="4735551"/>
            <a:ext cx="504257" cy="178419"/>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Oval 10"/>
          <p:cNvSpPr/>
          <p:nvPr/>
        </p:nvSpPr>
        <p:spPr>
          <a:xfrm>
            <a:off x="1460304" y="2222490"/>
            <a:ext cx="991699" cy="2916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352158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45315" cy="899602"/>
          </a:xfrm>
        </p:spPr>
        <p:txBody>
          <a:bodyPr/>
          <a:lstStyle/>
          <a:p>
            <a:pPr algn="ctr"/>
            <a:r>
              <a:rPr lang="en-US" dirty="0">
                <a:solidFill>
                  <a:srgbClr val="101820"/>
                </a:solidFill>
              </a:rPr>
              <a:t>Labour force participation</a:t>
            </a:r>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13</a:t>
            </a:fld>
            <a:endParaRPr lang="en-US" dirty="0">
              <a:solidFill>
                <a:srgbClr val="101820"/>
              </a:solidFill>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1" y="1033273"/>
            <a:ext cx="7845315" cy="4567427"/>
          </a:xfrm>
          <a:prstGeom prst="rect">
            <a:avLst/>
          </a:prstGeom>
          <a:noFill/>
          <a:ln>
            <a:noFill/>
          </a:ln>
        </p:spPr>
      </p:pic>
      <p:sp>
        <p:nvSpPr>
          <p:cNvPr id="10" name="Oval 9"/>
          <p:cNvSpPr/>
          <p:nvPr/>
        </p:nvSpPr>
        <p:spPr>
          <a:xfrm>
            <a:off x="2133600" y="4557132"/>
            <a:ext cx="504257" cy="17841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Oval 10">
            <a:extLst>
              <a:ext uri="{FF2B5EF4-FFF2-40B4-BE49-F238E27FC236}">
                <a16:creationId xmlns:a16="http://schemas.microsoft.com/office/drawing/2014/main" id="{CC9EEFB2-B1A8-463E-9F4E-396806FA5757}"/>
              </a:ext>
            </a:extLst>
          </p:cNvPr>
          <p:cNvSpPr/>
          <p:nvPr/>
        </p:nvSpPr>
        <p:spPr>
          <a:xfrm>
            <a:off x="1800756" y="4055399"/>
            <a:ext cx="914400" cy="2899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94679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45315" cy="899602"/>
          </a:xfrm>
        </p:spPr>
        <p:txBody>
          <a:bodyPr/>
          <a:lstStyle/>
          <a:p>
            <a:pPr algn="ctr"/>
            <a:r>
              <a:rPr lang="en-US" dirty="0">
                <a:solidFill>
                  <a:srgbClr val="101820"/>
                </a:solidFill>
              </a:rPr>
              <a:t>Labour force participation</a:t>
            </a:r>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14</a:t>
            </a:fld>
            <a:endParaRPr lang="en-US" dirty="0">
              <a:solidFill>
                <a:srgbClr val="101820"/>
              </a:solidFill>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1" y="1033273"/>
            <a:ext cx="7845315" cy="4567427"/>
          </a:xfrm>
          <a:prstGeom prst="rect">
            <a:avLst/>
          </a:prstGeom>
          <a:noFill/>
          <a:ln>
            <a:noFill/>
          </a:ln>
        </p:spPr>
      </p:pic>
      <p:sp>
        <p:nvSpPr>
          <p:cNvPr id="10" name="Oval 9"/>
          <p:cNvSpPr/>
          <p:nvPr/>
        </p:nvSpPr>
        <p:spPr>
          <a:xfrm>
            <a:off x="2133600" y="4557132"/>
            <a:ext cx="504257" cy="17841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p:cNvSpPr/>
          <p:nvPr/>
        </p:nvSpPr>
        <p:spPr>
          <a:xfrm>
            <a:off x="695856" y="3523641"/>
            <a:ext cx="2019300" cy="364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Oval 10">
            <a:extLst>
              <a:ext uri="{FF2B5EF4-FFF2-40B4-BE49-F238E27FC236}">
                <a16:creationId xmlns:a16="http://schemas.microsoft.com/office/drawing/2014/main" id="{CC9EEFB2-B1A8-463E-9F4E-396806FA5757}"/>
              </a:ext>
            </a:extLst>
          </p:cNvPr>
          <p:cNvSpPr/>
          <p:nvPr/>
        </p:nvSpPr>
        <p:spPr>
          <a:xfrm>
            <a:off x="1800756" y="4055399"/>
            <a:ext cx="914400" cy="2899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901295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45315" cy="899602"/>
          </a:xfrm>
        </p:spPr>
        <p:txBody>
          <a:bodyPr/>
          <a:lstStyle/>
          <a:p>
            <a:pPr algn="ctr"/>
            <a:r>
              <a:rPr lang="en-US" dirty="0">
                <a:solidFill>
                  <a:srgbClr val="101820"/>
                </a:solidFill>
              </a:rPr>
              <a:t>Labour force participation</a:t>
            </a:r>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15</a:t>
            </a:fld>
            <a:endParaRPr lang="en-US" dirty="0">
              <a:solidFill>
                <a:srgbClr val="101820"/>
              </a:solidFill>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1" y="1033273"/>
            <a:ext cx="7845315" cy="4567427"/>
          </a:xfrm>
          <a:prstGeom prst="rect">
            <a:avLst/>
          </a:prstGeom>
          <a:noFill/>
          <a:ln>
            <a:noFill/>
          </a:ln>
        </p:spPr>
      </p:pic>
      <p:sp>
        <p:nvSpPr>
          <p:cNvPr id="10" name="Oval 9"/>
          <p:cNvSpPr/>
          <p:nvPr/>
        </p:nvSpPr>
        <p:spPr>
          <a:xfrm>
            <a:off x="2133600" y="4557132"/>
            <a:ext cx="504257" cy="17841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Oval 13"/>
          <p:cNvSpPr/>
          <p:nvPr/>
        </p:nvSpPr>
        <p:spPr>
          <a:xfrm>
            <a:off x="1723457" y="3098339"/>
            <a:ext cx="991699" cy="2916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p:cNvSpPr/>
          <p:nvPr/>
        </p:nvSpPr>
        <p:spPr>
          <a:xfrm>
            <a:off x="695856" y="3523641"/>
            <a:ext cx="2019300" cy="364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Oval 10">
            <a:extLst>
              <a:ext uri="{FF2B5EF4-FFF2-40B4-BE49-F238E27FC236}">
                <a16:creationId xmlns:a16="http://schemas.microsoft.com/office/drawing/2014/main" id="{CC9EEFB2-B1A8-463E-9F4E-396806FA5757}"/>
              </a:ext>
            </a:extLst>
          </p:cNvPr>
          <p:cNvSpPr/>
          <p:nvPr/>
        </p:nvSpPr>
        <p:spPr>
          <a:xfrm>
            <a:off x="1800756" y="4055399"/>
            <a:ext cx="914400" cy="2899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165417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45315" cy="899602"/>
          </a:xfrm>
        </p:spPr>
        <p:txBody>
          <a:bodyPr/>
          <a:lstStyle/>
          <a:p>
            <a:pPr algn="ctr"/>
            <a:r>
              <a:rPr lang="en-US" dirty="0">
                <a:solidFill>
                  <a:srgbClr val="101820"/>
                </a:solidFill>
              </a:rPr>
              <a:t>Labour force participation</a:t>
            </a:r>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16</a:t>
            </a:fld>
            <a:endParaRPr lang="en-US" dirty="0">
              <a:solidFill>
                <a:srgbClr val="101820"/>
              </a:solidFill>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1" y="1033273"/>
            <a:ext cx="7845315" cy="4567427"/>
          </a:xfrm>
          <a:prstGeom prst="rect">
            <a:avLst/>
          </a:prstGeom>
          <a:noFill/>
          <a:ln>
            <a:noFill/>
          </a:ln>
        </p:spPr>
      </p:pic>
      <p:sp>
        <p:nvSpPr>
          <p:cNvPr id="10" name="Oval 9"/>
          <p:cNvSpPr/>
          <p:nvPr/>
        </p:nvSpPr>
        <p:spPr>
          <a:xfrm>
            <a:off x="2133600" y="4557132"/>
            <a:ext cx="504257" cy="17841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Oval 13"/>
          <p:cNvSpPr/>
          <p:nvPr/>
        </p:nvSpPr>
        <p:spPr>
          <a:xfrm>
            <a:off x="1723457" y="3098339"/>
            <a:ext cx="991699" cy="2916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p:cNvSpPr/>
          <p:nvPr/>
        </p:nvSpPr>
        <p:spPr>
          <a:xfrm>
            <a:off x="695856" y="3523641"/>
            <a:ext cx="2019300" cy="3644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p:nvPr/>
        </p:nvSpPr>
        <p:spPr>
          <a:xfrm>
            <a:off x="1723457" y="2141034"/>
            <a:ext cx="914400" cy="2899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Oval 10">
            <a:extLst>
              <a:ext uri="{FF2B5EF4-FFF2-40B4-BE49-F238E27FC236}">
                <a16:creationId xmlns:a16="http://schemas.microsoft.com/office/drawing/2014/main" id="{CC9EEFB2-B1A8-463E-9F4E-396806FA5757}"/>
              </a:ext>
            </a:extLst>
          </p:cNvPr>
          <p:cNvSpPr/>
          <p:nvPr/>
        </p:nvSpPr>
        <p:spPr>
          <a:xfrm>
            <a:off x="1800756" y="4055399"/>
            <a:ext cx="914400" cy="2899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487619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286" y="2441864"/>
            <a:ext cx="7870308" cy="1408592"/>
          </a:xfrm>
        </p:spPr>
        <p:txBody>
          <a:bodyPr>
            <a:noAutofit/>
          </a:bodyPr>
          <a:lstStyle/>
          <a:p>
            <a:pPr lvl="1" indent="0" algn="ctr">
              <a:buNone/>
            </a:pPr>
            <a:r>
              <a:rPr lang="en-US" sz="2300" b="1" u="sng" dirty="0"/>
              <a:t>Sectoral Analysis:</a:t>
            </a:r>
            <a:r>
              <a:rPr lang="en-US" sz="2300" b="1" dirty="0"/>
              <a:t> </a:t>
            </a:r>
            <a:r>
              <a:rPr lang="en-CA" sz="2300" dirty="0"/>
              <a:t>What are the </a:t>
            </a:r>
            <a:r>
              <a:rPr lang="en-CA" sz="2300" dirty="0">
                <a:solidFill>
                  <a:srgbClr val="FF0000">
                    <a:alpha val="80000"/>
                  </a:srgbClr>
                </a:solidFill>
              </a:rPr>
              <a:t>organizational</a:t>
            </a:r>
            <a:r>
              <a:rPr lang="en-CA" sz="2300" dirty="0"/>
              <a:t> and </a:t>
            </a:r>
            <a:r>
              <a:rPr lang="en-CA" sz="2300" dirty="0">
                <a:solidFill>
                  <a:srgbClr val="FF0000">
                    <a:alpha val="80000"/>
                  </a:srgbClr>
                </a:solidFill>
              </a:rPr>
              <a:t>industrial</a:t>
            </a:r>
            <a:r>
              <a:rPr lang="en-CA" sz="2300" dirty="0"/>
              <a:t> changes occurring and expected in the years to come?</a:t>
            </a:r>
          </a:p>
          <a:p>
            <a:endParaRPr lang="en-CA" sz="1600" dirty="0"/>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17</a:t>
            </a:fld>
            <a:endParaRPr lang="en-US" dirty="0">
              <a:solidFill>
                <a:srgbClr val="101820"/>
              </a:solidFill>
            </a:endParaRPr>
          </a:p>
        </p:txBody>
      </p:sp>
    </p:spTree>
    <p:extLst>
      <p:ext uri="{BB962C8B-B14F-4D97-AF65-F5344CB8AC3E}">
        <p14:creationId xmlns:p14="http://schemas.microsoft.com/office/powerpoint/2010/main" val="1489225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905749" cy="841247"/>
          </a:xfrm>
        </p:spPr>
        <p:txBody>
          <a:bodyPr/>
          <a:lstStyle/>
          <a:p>
            <a:pPr algn="ctr"/>
            <a:r>
              <a:rPr lang="en-US" dirty="0">
                <a:solidFill>
                  <a:srgbClr val="101820"/>
                </a:solidFill>
              </a:rPr>
              <a:t>Sector Analysis</a:t>
            </a:r>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18</a:t>
            </a:fld>
            <a:endParaRPr lang="en-US" dirty="0">
              <a:solidFill>
                <a:srgbClr val="101820"/>
              </a:solidFill>
            </a:endParaRPr>
          </a:p>
        </p:txBody>
      </p:sp>
      <p:graphicFrame>
        <p:nvGraphicFramePr>
          <p:cNvPr id="3" name="Table 2">
            <a:extLst>
              <a:ext uri="{FF2B5EF4-FFF2-40B4-BE49-F238E27FC236}">
                <a16:creationId xmlns:a16="http://schemas.microsoft.com/office/drawing/2014/main" id="{78214AE4-674B-46F1-8310-E3D4663F9DC0}"/>
              </a:ext>
            </a:extLst>
          </p:cNvPr>
          <p:cNvGraphicFramePr>
            <a:graphicFrameLocks noGrp="1"/>
          </p:cNvGraphicFramePr>
          <p:nvPr>
            <p:extLst>
              <p:ext uri="{D42A27DB-BD31-4B8C-83A1-F6EECF244321}">
                <p14:modId xmlns:p14="http://schemas.microsoft.com/office/powerpoint/2010/main" val="2710006330"/>
              </p:ext>
            </p:extLst>
          </p:nvPr>
        </p:nvGraphicFramePr>
        <p:xfrm>
          <a:off x="628650" y="841250"/>
          <a:ext cx="7886701" cy="4104380"/>
        </p:xfrm>
        <a:graphic>
          <a:graphicData uri="http://schemas.openxmlformats.org/drawingml/2006/table">
            <a:tbl>
              <a:tblPr firstRow="1" firstCol="1" bandRow="1">
                <a:tableStyleId>{5C22544A-7EE6-4342-B048-85BDC9FD1C3A}</a:tableStyleId>
              </a:tblPr>
              <a:tblGrid>
                <a:gridCol w="2467841">
                  <a:extLst>
                    <a:ext uri="{9D8B030D-6E8A-4147-A177-3AD203B41FA5}">
                      <a16:colId xmlns:a16="http://schemas.microsoft.com/office/drawing/2014/main" val="1504658112"/>
                    </a:ext>
                  </a:extLst>
                </a:gridCol>
                <a:gridCol w="497558">
                  <a:extLst>
                    <a:ext uri="{9D8B030D-6E8A-4147-A177-3AD203B41FA5}">
                      <a16:colId xmlns:a16="http://schemas.microsoft.com/office/drawing/2014/main" val="4088456310"/>
                    </a:ext>
                  </a:extLst>
                </a:gridCol>
                <a:gridCol w="526832">
                  <a:extLst>
                    <a:ext uri="{9D8B030D-6E8A-4147-A177-3AD203B41FA5}">
                      <a16:colId xmlns:a16="http://schemas.microsoft.com/office/drawing/2014/main" val="3386818715"/>
                    </a:ext>
                  </a:extLst>
                </a:gridCol>
                <a:gridCol w="514213">
                  <a:extLst>
                    <a:ext uri="{9D8B030D-6E8A-4147-A177-3AD203B41FA5}">
                      <a16:colId xmlns:a16="http://schemas.microsoft.com/office/drawing/2014/main" val="1123747241"/>
                    </a:ext>
                  </a:extLst>
                </a:gridCol>
                <a:gridCol w="514213">
                  <a:extLst>
                    <a:ext uri="{9D8B030D-6E8A-4147-A177-3AD203B41FA5}">
                      <a16:colId xmlns:a16="http://schemas.microsoft.com/office/drawing/2014/main" val="832941491"/>
                    </a:ext>
                  </a:extLst>
                </a:gridCol>
                <a:gridCol w="690384">
                  <a:extLst>
                    <a:ext uri="{9D8B030D-6E8A-4147-A177-3AD203B41FA5}">
                      <a16:colId xmlns:a16="http://schemas.microsoft.com/office/drawing/2014/main" val="3699589387"/>
                    </a:ext>
                  </a:extLst>
                </a:gridCol>
                <a:gridCol w="1287601">
                  <a:extLst>
                    <a:ext uri="{9D8B030D-6E8A-4147-A177-3AD203B41FA5}">
                      <a16:colId xmlns:a16="http://schemas.microsoft.com/office/drawing/2014/main" val="3084889766"/>
                    </a:ext>
                  </a:extLst>
                </a:gridCol>
                <a:gridCol w="747659">
                  <a:extLst>
                    <a:ext uri="{9D8B030D-6E8A-4147-A177-3AD203B41FA5}">
                      <a16:colId xmlns:a16="http://schemas.microsoft.com/office/drawing/2014/main" val="3187248982"/>
                    </a:ext>
                  </a:extLst>
                </a:gridCol>
                <a:gridCol w="640400">
                  <a:extLst>
                    <a:ext uri="{9D8B030D-6E8A-4147-A177-3AD203B41FA5}">
                      <a16:colId xmlns:a16="http://schemas.microsoft.com/office/drawing/2014/main" val="4226034547"/>
                    </a:ext>
                  </a:extLst>
                </a:gridCol>
              </a:tblGrid>
              <a:tr h="642946">
                <a:tc>
                  <a:txBody>
                    <a:bodyPr/>
                    <a:lstStyle/>
                    <a:p>
                      <a:endParaRPr lang="en-CA" sz="1100" dirty="0">
                        <a:effectLst/>
                        <a:latin typeface="Calibri" panose="020F0502020204030204" pitchFamily="34" charset="0"/>
                      </a:endParaRPr>
                    </a:p>
                  </a:txBody>
                  <a:tcPr marL="61784" marR="61784" marT="0" marB="0"/>
                </a:tc>
                <a:tc>
                  <a:txBody>
                    <a:bodyPr/>
                    <a:lstStyle/>
                    <a:p>
                      <a:pPr algn="ctr">
                        <a:spcAft>
                          <a:spcPts val="0"/>
                        </a:spcAft>
                      </a:pPr>
                      <a:r>
                        <a:rPr lang="en-CA" sz="1000" dirty="0">
                          <a:effectLst/>
                        </a:rPr>
                        <a:t>2016-17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2017-18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2018-19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2019-20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Months of negative change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Category</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Negative IRF periods (quarters)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Is the impulse persistent?</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1336947728"/>
                  </a:ext>
                </a:extLst>
              </a:tr>
              <a:tr h="314733">
                <a:tc>
                  <a:txBody>
                    <a:bodyPr/>
                    <a:lstStyle/>
                    <a:p>
                      <a:pPr algn="ctr">
                        <a:spcAft>
                          <a:spcPts val="0"/>
                        </a:spcAft>
                      </a:pPr>
                      <a:r>
                        <a:rPr lang="en-CA" sz="1000" dirty="0">
                          <a:effectLst/>
                        </a:rPr>
                        <a:t> </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(1)</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(2)</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(3)</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(4)</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(5)</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(6)</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(7)</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(8)</a:t>
                      </a:r>
                      <a:endParaRPr lang="en-CA" sz="11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843031640"/>
                  </a:ext>
                </a:extLst>
              </a:tr>
              <a:tr h="314733">
                <a:tc>
                  <a:txBody>
                    <a:bodyPr/>
                    <a:lstStyle/>
                    <a:p>
                      <a:pPr>
                        <a:spcAft>
                          <a:spcPts val="0"/>
                        </a:spcAft>
                      </a:pPr>
                      <a:r>
                        <a:rPr lang="en-CA" sz="1000" dirty="0">
                          <a:effectLst/>
                        </a:rPr>
                        <a:t>Accommodation and food services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12</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Emergency</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2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2486936995"/>
                  </a:ext>
                </a:extLst>
              </a:tr>
              <a:tr h="314733">
                <a:tc>
                  <a:txBody>
                    <a:bodyPr/>
                    <a:lstStyle/>
                    <a:p>
                      <a:pPr>
                        <a:spcAft>
                          <a:spcPts val="0"/>
                        </a:spcAft>
                      </a:pPr>
                      <a:r>
                        <a:rPr lang="en-CA" sz="1000" dirty="0">
                          <a:effectLst/>
                        </a:rPr>
                        <a:t>Manufacturing</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Emergency</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 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778795307"/>
                  </a:ext>
                </a:extLst>
              </a:tr>
              <a:tr h="314733">
                <a:tc>
                  <a:txBody>
                    <a:bodyPr/>
                    <a:lstStyle/>
                    <a:p>
                      <a:pPr>
                        <a:spcAft>
                          <a:spcPts val="0"/>
                        </a:spcAft>
                      </a:pPr>
                      <a:r>
                        <a:rPr lang="en-CA" sz="1000" dirty="0">
                          <a:effectLst/>
                        </a:rPr>
                        <a:t>Retail trade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-6%</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4182030649"/>
                  </a:ext>
                </a:extLst>
              </a:tr>
              <a:tr h="314733">
                <a:tc>
                  <a:txBody>
                    <a:bodyPr/>
                    <a:lstStyle/>
                    <a:p>
                      <a:pPr>
                        <a:spcAft>
                          <a:spcPts val="0"/>
                        </a:spcAft>
                      </a:pPr>
                      <a:r>
                        <a:rPr lang="en-CA" sz="1000" dirty="0">
                          <a:effectLst/>
                        </a:rPr>
                        <a:t>Transportation  and warehousing</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16%</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113818747"/>
                  </a:ext>
                </a:extLst>
              </a:tr>
              <a:tr h="314733">
                <a:tc>
                  <a:txBody>
                    <a:bodyPr/>
                    <a:lstStyle/>
                    <a:p>
                      <a:pPr>
                        <a:spcAft>
                          <a:spcPts val="0"/>
                        </a:spcAft>
                      </a:pPr>
                      <a:r>
                        <a:rPr lang="en-CA" sz="1000" dirty="0">
                          <a:effectLst/>
                        </a:rPr>
                        <a:t>Health care and social assistance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-0.4%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N/A</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2842417927"/>
                  </a:ext>
                </a:extLst>
              </a:tr>
              <a:tr h="314733">
                <a:tc>
                  <a:txBody>
                    <a:bodyPr/>
                    <a:lstStyle/>
                    <a:p>
                      <a:pPr>
                        <a:spcAft>
                          <a:spcPts val="0"/>
                        </a:spcAft>
                      </a:pPr>
                      <a:r>
                        <a:rPr lang="en-CA" sz="1000" dirty="0">
                          <a:effectLst/>
                        </a:rPr>
                        <a:t>Construction</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350538290"/>
                  </a:ext>
                </a:extLst>
              </a:tr>
              <a:tr h="314733">
                <a:tc>
                  <a:txBody>
                    <a:bodyPr/>
                    <a:lstStyle/>
                    <a:p>
                      <a:pPr>
                        <a:spcAft>
                          <a:spcPts val="0"/>
                        </a:spcAft>
                      </a:pPr>
                      <a:r>
                        <a:rPr lang="en-CA" sz="1000" dirty="0">
                          <a:effectLst/>
                        </a:rPr>
                        <a:t>Educational services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2931486978"/>
                  </a:ext>
                </a:extLst>
              </a:tr>
              <a:tr h="314733">
                <a:tc>
                  <a:txBody>
                    <a:bodyPr/>
                    <a:lstStyle/>
                    <a:p>
                      <a:pPr>
                        <a:spcAft>
                          <a:spcPts val="0"/>
                        </a:spcAft>
                      </a:pPr>
                      <a:r>
                        <a:rPr lang="en-CA" sz="1000" dirty="0">
                          <a:effectLst/>
                        </a:rPr>
                        <a:t>Finance, insurance, real estate and leasing</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Stable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624490823"/>
                  </a:ext>
                </a:extLst>
              </a:tr>
              <a:tr h="628837">
                <a:tc>
                  <a:txBody>
                    <a:bodyPr/>
                    <a:lstStyle/>
                    <a:p>
                      <a:pPr>
                        <a:spcAft>
                          <a:spcPts val="0"/>
                        </a:spcAft>
                      </a:pPr>
                      <a:r>
                        <a:rPr lang="en-CA" sz="1000" dirty="0">
                          <a:effectLst/>
                        </a:rPr>
                        <a:t>Professional, scientific and technical services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Stable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372269712"/>
                  </a:ext>
                </a:extLst>
              </a:tr>
            </a:tbl>
          </a:graphicData>
        </a:graphic>
      </p:graphicFrame>
      <p:sp>
        <p:nvSpPr>
          <p:cNvPr id="4" name="Rectangle 3">
            <a:extLst>
              <a:ext uri="{FF2B5EF4-FFF2-40B4-BE49-F238E27FC236}">
                <a16:creationId xmlns:a16="http://schemas.microsoft.com/office/drawing/2014/main" id="{4A24DEBF-7EB8-49E3-BFE1-58E21D3A347F}"/>
              </a:ext>
            </a:extLst>
          </p:cNvPr>
          <p:cNvSpPr/>
          <p:nvPr/>
        </p:nvSpPr>
        <p:spPr>
          <a:xfrm>
            <a:off x="628649" y="4956618"/>
            <a:ext cx="6804537" cy="1200329"/>
          </a:xfrm>
          <a:prstGeom prst="rect">
            <a:avLst/>
          </a:prstGeom>
        </p:spPr>
        <p:txBody>
          <a:bodyPr wrap="square">
            <a:spAutoFit/>
          </a:bodyPr>
          <a:lstStyle/>
          <a:p>
            <a:pPr>
              <a:spcAft>
                <a:spcPts val="0"/>
              </a:spcAft>
            </a:pPr>
            <a:r>
              <a:rPr lang="en-CA" sz="800" dirty="0">
                <a:latin typeface="+mj-lt"/>
                <a:ea typeface="Calibri" panose="020F0502020204030204" pitchFamily="34" charset="0"/>
              </a:rPr>
              <a:t>Notes: </a:t>
            </a:r>
          </a:p>
          <a:p>
            <a:pPr>
              <a:spcAft>
                <a:spcPts val="0"/>
              </a:spcAft>
            </a:pPr>
            <a:r>
              <a:rPr lang="en-CA" sz="800" dirty="0">
                <a:latin typeface="+mj-lt"/>
                <a:ea typeface="Calibri" panose="020F0502020204030204" pitchFamily="34" charset="0"/>
              </a:rPr>
              <a:t>(1) Columns 1 to 4 depict the annual year-over-year change in employment.</a:t>
            </a:r>
          </a:p>
          <a:p>
            <a:pPr>
              <a:spcAft>
                <a:spcPts val="0"/>
              </a:spcAft>
            </a:pPr>
            <a:r>
              <a:rPr lang="en-CA" sz="800" dirty="0">
                <a:latin typeface="+mj-lt"/>
                <a:ea typeface="Calibri" panose="020F0502020204030204" pitchFamily="34" charset="0"/>
              </a:rPr>
              <a:t>(2) Column 5 depicts the number of months of negative employment change in 2020.</a:t>
            </a:r>
          </a:p>
          <a:p>
            <a:pPr>
              <a:spcAft>
                <a:spcPts val="0"/>
              </a:spcAft>
            </a:pPr>
            <a:r>
              <a:rPr lang="en-CA" sz="800" dirty="0">
                <a:latin typeface="+mj-lt"/>
                <a:ea typeface="Calibri" panose="020F0502020204030204" pitchFamily="34" charset="0"/>
              </a:rPr>
              <a:t>(3) Column 6 depicts the category where the sector falls using the criteria listed in Table 1.</a:t>
            </a:r>
          </a:p>
          <a:p>
            <a:pPr>
              <a:spcAft>
                <a:spcPts val="0"/>
              </a:spcAft>
            </a:pPr>
            <a:r>
              <a:rPr lang="en-CA" sz="800" dirty="0">
                <a:latin typeface="+mj-lt"/>
                <a:ea typeface="Calibri" panose="020F0502020204030204" pitchFamily="34" charset="0"/>
              </a:rPr>
              <a:t>(4) Column 7 depicts the number of negative quarters of response to the COVID-19 shock starting after the first quarter of 2021, using the Impulse Response Functions (IRF). Note due to lack of data, IRF were not estimated for the Healthcare and Social Assistance sector. Also, provincial data was used to estimate the IRFs.</a:t>
            </a:r>
          </a:p>
          <a:p>
            <a:pPr>
              <a:spcAft>
                <a:spcPts val="0"/>
              </a:spcAft>
            </a:pPr>
            <a:r>
              <a:rPr lang="en-CA" sz="800" dirty="0">
                <a:latin typeface="+mj-lt"/>
                <a:ea typeface="Calibri" panose="020F0502020204030204" pitchFamily="34" charset="0"/>
              </a:rPr>
              <a:t>(5) Column 8 indicates if the response from the COVID-19 was persistent (remained negative) over the ten quarters starting from the first quarter of 2021.</a:t>
            </a:r>
            <a:endParaRPr lang="en-CA" sz="800" dirty="0">
              <a:effectLst/>
              <a:latin typeface="+mj-lt"/>
              <a:ea typeface="Calibri" panose="020F0502020204030204" pitchFamily="34" charset="0"/>
            </a:endParaRPr>
          </a:p>
        </p:txBody>
      </p:sp>
    </p:spTree>
    <p:extLst>
      <p:ext uri="{BB962C8B-B14F-4D97-AF65-F5344CB8AC3E}">
        <p14:creationId xmlns:p14="http://schemas.microsoft.com/office/powerpoint/2010/main" val="2902207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905749" cy="841247"/>
          </a:xfrm>
        </p:spPr>
        <p:txBody>
          <a:bodyPr/>
          <a:lstStyle/>
          <a:p>
            <a:pPr algn="ctr"/>
            <a:r>
              <a:rPr lang="en-US" dirty="0">
                <a:solidFill>
                  <a:srgbClr val="101820"/>
                </a:solidFill>
              </a:rPr>
              <a:t>Sector Analysis</a:t>
            </a:r>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19</a:t>
            </a:fld>
            <a:endParaRPr lang="en-US" dirty="0">
              <a:solidFill>
                <a:srgbClr val="101820"/>
              </a:solidFill>
            </a:endParaRPr>
          </a:p>
        </p:txBody>
      </p:sp>
      <p:graphicFrame>
        <p:nvGraphicFramePr>
          <p:cNvPr id="3" name="Table 2">
            <a:extLst>
              <a:ext uri="{FF2B5EF4-FFF2-40B4-BE49-F238E27FC236}">
                <a16:creationId xmlns:a16="http://schemas.microsoft.com/office/drawing/2014/main" id="{78214AE4-674B-46F1-8310-E3D4663F9DC0}"/>
              </a:ext>
            </a:extLst>
          </p:cNvPr>
          <p:cNvGraphicFramePr>
            <a:graphicFrameLocks noGrp="1"/>
          </p:cNvGraphicFramePr>
          <p:nvPr>
            <p:extLst>
              <p:ext uri="{D42A27DB-BD31-4B8C-83A1-F6EECF244321}">
                <p14:modId xmlns:p14="http://schemas.microsoft.com/office/powerpoint/2010/main" val="3159957694"/>
              </p:ext>
            </p:extLst>
          </p:nvPr>
        </p:nvGraphicFramePr>
        <p:xfrm>
          <a:off x="628650" y="841250"/>
          <a:ext cx="7886701" cy="4104380"/>
        </p:xfrm>
        <a:graphic>
          <a:graphicData uri="http://schemas.openxmlformats.org/drawingml/2006/table">
            <a:tbl>
              <a:tblPr firstRow="1" firstCol="1" bandRow="1">
                <a:tableStyleId>{5C22544A-7EE6-4342-B048-85BDC9FD1C3A}</a:tableStyleId>
              </a:tblPr>
              <a:tblGrid>
                <a:gridCol w="2467841">
                  <a:extLst>
                    <a:ext uri="{9D8B030D-6E8A-4147-A177-3AD203B41FA5}">
                      <a16:colId xmlns:a16="http://schemas.microsoft.com/office/drawing/2014/main" val="1504658112"/>
                    </a:ext>
                  </a:extLst>
                </a:gridCol>
                <a:gridCol w="497558">
                  <a:extLst>
                    <a:ext uri="{9D8B030D-6E8A-4147-A177-3AD203B41FA5}">
                      <a16:colId xmlns:a16="http://schemas.microsoft.com/office/drawing/2014/main" val="4088456310"/>
                    </a:ext>
                  </a:extLst>
                </a:gridCol>
                <a:gridCol w="526832">
                  <a:extLst>
                    <a:ext uri="{9D8B030D-6E8A-4147-A177-3AD203B41FA5}">
                      <a16:colId xmlns:a16="http://schemas.microsoft.com/office/drawing/2014/main" val="3386818715"/>
                    </a:ext>
                  </a:extLst>
                </a:gridCol>
                <a:gridCol w="514213">
                  <a:extLst>
                    <a:ext uri="{9D8B030D-6E8A-4147-A177-3AD203B41FA5}">
                      <a16:colId xmlns:a16="http://schemas.microsoft.com/office/drawing/2014/main" val="1123747241"/>
                    </a:ext>
                  </a:extLst>
                </a:gridCol>
                <a:gridCol w="514213">
                  <a:extLst>
                    <a:ext uri="{9D8B030D-6E8A-4147-A177-3AD203B41FA5}">
                      <a16:colId xmlns:a16="http://schemas.microsoft.com/office/drawing/2014/main" val="832941491"/>
                    </a:ext>
                  </a:extLst>
                </a:gridCol>
                <a:gridCol w="690384">
                  <a:extLst>
                    <a:ext uri="{9D8B030D-6E8A-4147-A177-3AD203B41FA5}">
                      <a16:colId xmlns:a16="http://schemas.microsoft.com/office/drawing/2014/main" val="3699589387"/>
                    </a:ext>
                  </a:extLst>
                </a:gridCol>
                <a:gridCol w="1287601">
                  <a:extLst>
                    <a:ext uri="{9D8B030D-6E8A-4147-A177-3AD203B41FA5}">
                      <a16:colId xmlns:a16="http://schemas.microsoft.com/office/drawing/2014/main" val="3084889766"/>
                    </a:ext>
                  </a:extLst>
                </a:gridCol>
                <a:gridCol w="747659">
                  <a:extLst>
                    <a:ext uri="{9D8B030D-6E8A-4147-A177-3AD203B41FA5}">
                      <a16:colId xmlns:a16="http://schemas.microsoft.com/office/drawing/2014/main" val="3187248982"/>
                    </a:ext>
                  </a:extLst>
                </a:gridCol>
                <a:gridCol w="640400">
                  <a:extLst>
                    <a:ext uri="{9D8B030D-6E8A-4147-A177-3AD203B41FA5}">
                      <a16:colId xmlns:a16="http://schemas.microsoft.com/office/drawing/2014/main" val="4226034547"/>
                    </a:ext>
                  </a:extLst>
                </a:gridCol>
              </a:tblGrid>
              <a:tr h="642946">
                <a:tc>
                  <a:txBody>
                    <a:bodyPr/>
                    <a:lstStyle/>
                    <a:p>
                      <a:endParaRPr lang="en-CA" sz="1100" dirty="0">
                        <a:effectLst/>
                        <a:latin typeface="Calibri" panose="020F0502020204030204" pitchFamily="34" charset="0"/>
                      </a:endParaRPr>
                    </a:p>
                  </a:txBody>
                  <a:tcPr marL="61784" marR="61784" marT="0" marB="0"/>
                </a:tc>
                <a:tc>
                  <a:txBody>
                    <a:bodyPr/>
                    <a:lstStyle/>
                    <a:p>
                      <a:pPr algn="ctr">
                        <a:spcAft>
                          <a:spcPts val="0"/>
                        </a:spcAft>
                      </a:pPr>
                      <a:r>
                        <a:rPr lang="en-CA" sz="1000" dirty="0">
                          <a:effectLst/>
                        </a:rPr>
                        <a:t>2016-17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2017-18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2018-19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2019-20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Months of negative change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Category</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Negative IRF periods (quarters)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Is the impulse persistent?</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1336947728"/>
                  </a:ext>
                </a:extLst>
              </a:tr>
              <a:tr h="314733">
                <a:tc>
                  <a:txBody>
                    <a:bodyPr/>
                    <a:lstStyle/>
                    <a:p>
                      <a:pPr algn="ctr">
                        <a:spcAft>
                          <a:spcPts val="0"/>
                        </a:spcAft>
                      </a:pPr>
                      <a:r>
                        <a:rPr lang="en-CA" sz="1000" dirty="0">
                          <a:effectLst/>
                        </a:rPr>
                        <a:t> </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(1)</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(2)</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(3)</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(4)</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(5)</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(6)</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(7)</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(8)</a:t>
                      </a:r>
                      <a:endParaRPr lang="en-CA" sz="11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843031640"/>
                  </a:ext>
                </a:extLst>
              </a:tr>
              <a:tr h="314733">
                <a:tc>
                  <a:txBody>
                    <a:bodyPr/>
                    <a:lstStyle/>
                    <a:p>
                      <a:pPr>
                        <a:spcAft>
                          <a:spcPts val="0"/>
                        </a:spcAft>
                      </a:pPr>
                      <a:r>
                        <a:rPr lang="en-CA" sz="1000" dirty="0">
                          <a:effectLst/>
                        </a:rPr>
                        <a:t>Accommodation and food services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12</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Emergency</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2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2486936995"/>
                  </a:ext>
                </a:extLst>
              </a:tr>
              <a:tr h="314733">
                <a:tc>
                  <a:txBody>
                    <a:bodyPr/>
                    <a:lstStyle/>
                    <a:p>
                      <a:pPr>
                        <a:spcAft>
                          <a:spcPts val="0"/>
                        </a:spcAft>
                      </a:pPr>
                      <a:r>
                        <a:rPr lang="en-CA" sz="1000" dirty="0">
                          <a:effectLst/>
                        </a:rPr>
                        <a:t>Manufacturing</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Emergency</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 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778795307"/>
                  </a:ext>
                </a:extLst>
              </a:tr>
              <a:tr h="314733">
                <a:tc>
                  <a:txBody>
                    <a:bodyPr/>
                    <a:lstStyle/>
                    <a:p>
                      <a:pPr>
                        <a:spcAft>
                          <a:spcPts val="0"/>
                        </a:spcAft>
                      </a:pPr>
                      <a:r>
                        <a:rPr lang="en-CA" sz="1000" dirty="0">
                          <a:effectLst/>
                        </a:rPr>
                        <a:t>Retail trade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-6%</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4182030649"/>
                  </a:ext>
                </a:extLst>
              </a:tr>
              <a:tr h="314733">
                <a:tc>
                  <a:txBody>
                    <a:bodyPr/>
                    <a:lstStyle/>
                    <a:p>
                      <a:pPr>
                        <a:spcAft>
                          <a:spcPts val="0"/>
                        </a:spcAft>
                      </a:pPr>
                      <a:r>
                        <a:rPr lang="en-CA" sz="1000" dirty="0">
                          <a:effectLst/>
                        </a:rPr>
                        <a:t>Transportation  and warehousing</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16%</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113818747"/>
                  </a:ext>
                </a:extLst>
              </a:tr>
              <a:tr h="314733">
                <a:tc>
                  <a:txBody>
                    <a:bodyPr/>
                    <a:lstStyle/>
                    <a:p>
                      <a:pPr>
                        <a:spcAft>
                          <a:spcPts val="0"/>
                        </a:spcAft>
                      </a:pPr>
                      <a:r>
                        <a:rPr lang="en-CA" sz="1000" dirty="0">
                          <a:effectLst/>
                        </a:rPr>
                        <a:t>Health care and social assistance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-0.4%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N/A</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2842417927"/>
                  </a:ext>
                </a:extLst>
              </a:tr>
              <a:tr h="314733">
                <a:tc>
                  <a:txBody>
                    <a:bodyPr/>
                    <a:lstStyle/>
                    <a:p>
                      <a:pPr>
                        <a:spcAft>
                          <a:spcPts val="0"/>
                        </a:spcAft>
                      </a:pPr>
                      <a:r>
                        <a:rPr lang="en-CA" sz="1000" dirty="0">
                          <a:effectLst/>
                        </a:rPr>
                        <a:t>Construction</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350538290"/>
                  </a:ext>
                </a:extLst>
              </a:tr>
              <a:tr h="314733">
                <a:tc>
                  <a:txBody>
                    <a:bodyPr/>
                    <a:lstStyle/>
                    <a:p>
                      <a:pPr>
                        <a:spcAft>
                          <a:spcPts val="0"/>
                        </a:spcAft>
                      </a:pPr>
                      <a:r>
                        <a:rPr lang="en-CA" sz="1000" dirty="0">
                          <a:effectLst/>
                        </a:rPr>
                        <a:t>Educational services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2931486978"/>
                  </a:ext>
                </a:extLst>
              </a:tr>
              <a:tr h="314733">
                <a:tc>
                  <a:txBody>
                    <a:bodyPr/>
                    <a:lstStyle/>
                    <a:p>
                      <a:pPr>
                        <a:spcAft>
                          <a:spcPts val="0"/>
                        </a:spcAft>
                      </a:pPr>
                      <a:r>
                        <a:rPr lang="en-CA" sz="1000" dirty="0">
                          <a:effectLst/>
                        </a:rPr>
                        <a:t>Finance, insurance, real estate and leasing</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Stable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624490823"/>
                  </a:ext>
                </a:extLst>
              </a:tr>
              <a:tr h="628837">
                <a:tc>
                  <a:txBody>
                    <a:bodyPr/>
                    <a:lstStyle/>
                    <a:p>
                      <a:pPr>
                        <a:spcAft>
                          <a:spcPts val="0"/>
                        </a:spcAft>
                      </a:pPr>
                      <a:r>
                        <a:rPr lang="en-CA" sz="1000" dirty="0">
                          <a:effectLst/>
                        </a:rPr>
                        <a:t>Professional, scientific and technical services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Stable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372269712"/>
                  </a:ext>
                </a:extLst>
              </a:tr>
            </a:tbl>
          </a:graphicData>
        </a:graphic>
      </p:graphicFrame>
      <p:sp>
        <p:nvSpPr>
          <p:cNvPr id="4" name="Rectangle 3">
            <a:extLst>
              <a:ext uri="{FF2B5EF4-FFF2-40B4-BE49-F238E27FC236}">
                <a16:creationId xmlns:a16="http://schemas.microsoft.com/office/drawing/2014/main" id="{4A24DEBF-7EB8-49E3-BFE1-58E21D3A347F}"/>
              </a:ext>
            </a:extLst>
          </p:cNvPr>
          <p:cNvSpPr/>
          <p:nvPr/>
        </p:nvSpPr>
        <p:spPr>
          <a:xfrm>
            <a:off x="628649" y="4956618"/>
            <a:ext cx="6804537" cy="1200329"/>
          </a:xfrm>
          <a:prstGeom prst="rect">
            <a:avLst/>
          </a:prstGeom>
        </p:spPr>
        <p:txBody>
          <a:bodyPr wrap="square">
            <a:spAutoFit/>
          </a:bodyPr>
          <a:lstStyle/>
          <a:p>
            <a:pPr>
              <a:spcAft>
                <a:spcPts val="0"/>
              </a:spcAft>
            </a:pPr>
            <a:r>
              <a:rPr lang="en-CA" sz="800" dirty="0">
                <a:latin typeface="+mj-lt"/>
                <a:ea typeface="Calibri" panose="020F0502020204030204" pitchFamily="34" charset="0"/>
              </a:rPr>
              <a:t>Notes: </a:t>
            </a:r>
          </a:p>
          <a:p>
            <a:pPr>
              <a:spcAft>
                <a:spcPts val="0"/>
              </a:spcAft>
            </a:pPr>
            <a:r>
              <a:rPr lang="en-CA" sz="800" dirty="0">
                <a:latin typeface="+mj-lt"/>
                <a:ea typeface="Calibri" panose="020F0502020204030204" pitchFamily="34" charset="0"/>
              </a:rPr>
              <a:t>(1) Columns 1 to 4 depict the annual year-over-year change in employment.</a:t>
            </a:r>
          </a:p>
          <a:p>
            <a:pPr>
              <a:spcAft>
                <a:spcPts val="0"/>
              </a:spcAft>
            </a:pPr>
            <a:r>
              <a:rPr lang="en-CA" sz="800" dirty="0">
                <a:latin typeface="+mj-lt"/>
                <a:ea typeface="Calibri" panose="020F0502020204030204" pitchFamily="34" charset="0"/>
              </a:rPr>
              <a:t>(2) Column 5 depicts the number of months of negative employment change in 2020.</a:t>
            </a:r>
          </a:p>
          <a:p>
            <a:pPr>
              <a:spcAft>
                <a:spcPts val="0"/>
              </a:spcAft>
            </a:pPr>
            <a:r>
              <a:rPr lang="en-CA" sz="800" dirty="0">
                <a:latin typeface="+mj-lt"/>
                <a:ea typeface="Calibri" panose="020F0502020204030204" pitchFamily="34" charset="0"/>
              </a:rPr>
              <a:t>(3) Column 6 depicts the category where the sector falls using the criteria listed in Table 1.</a:t>
            </a:r>
          </a:p>
          <a:p>
            <a:pPr>
              <a:spcAft>
                <a:spcPts val="0"/>
              </a:spcAft>
            </a:pPr>
            <a:r>
              <a:rPr lang="en-CA" sz="800" dirty="0">
                <a:latin typeface="+mj-lt"/>
                <a:ea typeface="Calibri" panose="020F0502020204030204" pitchFamily="34" charset="0"/>
              </a:rPr>
              <a:t>(4) Column 7 depicts the number of negative quarters of response to the COVID-19 shock starting after the first quarter of 2021, using the Impulse Response Functions (IRF). Note due to lack of data, IRF were not estimated for the Healthcare and Social Assistance sector. Also, provincial data was used to estimate the IRFs.</a:t>
            </a:r>
          </a:p>
          <a:p>
            <a:pPr>
              <a:spcAft>
                <a:spcPts val="0"/>
              </a:spcAft>
            </a:pPr>
            <a:r>
              <a:rPr lang="en-CA" sz="800" dirty="0">
                <a:latin typeface="+mj-lt"/>
                <a:ea typeface="Calibri" panose="020F0502020204030204" pitchFamily="34" charset="0"/>
              </a:rPr>
              <a:t>(5) Column 8 indicates if the response from the COVID-19 was persistent (remained negative) over the ten quarters starting from the first quarter of 2021.</a:t>
            </a:r>
            <a:endParaRPr lang="en-CA" sz="800" dirty="0">
              <a:effectLst/>
              <a:latin typeface="+mj-lt"/>
              <a:ea typeface="Calibri" panose="020F0502020204030204" pitchFamily="34" charset="0"/>
            </a:endParaRPr>
          </a:p>
        </p:txBody>
      </p:sp>
      <p:sp>
        <p:nvSpPr>
          <p:cNvPr id="8" name="Rectangle 7">
            <a:extLst>
              <a:ext uri="{FF2B5EF4-FFF2-40B4-BE49-F238E27FC236}">
                <a16:creationId xmlns:a16="http://schemas.microsoft.com/office/drawing/2014/main" id="{62441DDA-01F9-4F5B-81BD-CCF372B7351F}"/>
              </a:ext>
            </a:extLst>
          </p:cNvPr>
          <p:cNvSpPr/>
          <p:nvPr/>
        </p:nvSpPr>
        <p:spPr>
          <a:xfrm>
            <a:off x="3095931" y="1435508"/>
            <a:ext cx="2075838" cy="3510121"/>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205817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086" y="14312"/>
            <a:ext cx="7362708" cy="835427"/>
          </a:xfrm>
        </p:spPr>
        <p:txBody>
          <a:bodyPr>
            <a:normAutofit/>
          </a:bodyPr>
          <a:lstStyle/>
          <a:p>
            <a:pPr algn="ctr"/>
            <a:r>
              <a:rPr lang="en-US" dirty="0">
                <a:solidFill>
                  <a:srgbClr val="101820"/>
                </a:solidFill>
              </a:rPr>
              <a:t>Background</a:t>
            </a:r>
          </a:p>
        </p:txBody>
      </p:sp>
      <p:sp>
        <p:nvSpPr>
          <p:cNvPr id="3" name="Content Placeholder 2"/>
          <p:cNvSpPr>
            <a:spLocks noGrp="1"/>
          </p:cNvSpPr>
          <p:nvPr>
            <p:ph idx="1"/>
          </p:nvPr>
        </p:nvSpPr>
        <p:spPr>
          <a:xfrm>
            <a:off x="628650" y="1033272"/>
            <a:ext cx="7870308" cy="4517136"/>
          </a:xfrm>
        </p:spPr>
        <p:txBody>
          <a:bodyPr>
            <a:noAutofit/>
          </a:bodyPr>
          <a:lstStyle/>
          <a:p>
            <a:pPr marL="342900" indent="-342900">
              <a:buFont typeface="Arial" panose="020B0604020202020204" pitchFamily="34" charset="0"/>
              <a:buChar char="•"/>
            </a:pPr>
            <a:r>
              <a:rPr lang="en-CA" sz="1600" dirty="0"/>
              <a:t>Study funded by </a:t>
            </a:r>
            <a:r>
              <a:rPr lang="en-CA" sz="1600" dirty="0">
                <a:solidFill>
                  <a:srgbClr val="FF0000">
                    <a:alpha val="80000"/>
                  </a:srgbClr>
                </a:solidFill>
              </a:rPr>
              <a:t>City of Toronto </a:t>
            </a:r>
            <a:r>
              <a:rPr lang="en-CA" sz="1600" dirty="0"/>
              <a:t>and </a:t>
            </a:r>
            <a:r>
              <a:rPr lang="en-CA" sz="1600" dirty="0">
                <a:solidFill>
                  <a:srgbClr val="FF0000">
                    <a:alpha val="80000"/>
                  </a:srgbClr>
                </a:solidFill>
              </a:rPr>
              <a:t>MITACS</a:t>
            </a:r>
          </a:p>
          <a:p>
            <a:pPr marL="342900" indent="-342900">
              <a:buFont typeface="Arial" panose="020B0604020202020204" pitchFamily="34" charset="0"/>
              <a:buChar char="•"/>
            </a:pPr>
            <a:r>
              <a:rPr lang="en-CA" sz="1600" dirty="0"/>
              <a:t>Data for sector analysis: Canadian Labour Force Survey (CLFS)</a:t>
            </a:r>
            <a:r>
              <a:rPr lang="en-CA" sz="1100" dirty="0"/>
              <a:t>, </a:t>
            </a:r>
            <a:r>
              <a:rPr lang="en-CA" sz="1600" dirty="0"/>
              <a:t>Canadian Perspective Survey Series (CPSS) and the Canadian Survey on Business Conditions (CSBC) from Statistics Canada.</a:t>
            </a:r>
          </a:p>
          <a:p>
            <a:pPr marL="342900" indent="-342900">
              <a:buFont typeface="Arial" panose="020B0604020202020204" pitchFamily="34" charset="0"/>
              <a:buChar char="•"/>
            </a:pPr>
            <a:r>
              <a:rPr lang="en-US" sz="1600" dirty="0">
                <a:solidFill>
                  <a:srgbClr val="FF0000">
                    <a:alpha val="80000"/>
                  </a:srgbClr>
                </a:solidFill>
              </a:rPr>
              <a:t>P</a:t>
            </a:r>
            <a:r>
              <a:rPr lang="en-CA" sz="1600" dirty="0">
                <a:solidFill>
                  <a:srgbClr val="FF0000">
                    <a:alpha val="80000"/>
                  </a:srgbClr>
                </a:solidFill>
              </a:rPr>
              <a:t>robit Model</a:t>
            </a:r>
          </a:p>
          <a:p>
            <a:pPr marL="342900" indent="-342900">
              <a:buFont typeface="Arial" panose="020B0604020202020204" pitchFamily="34" charset="0"/>
              <a:buChar char="•"/>
            </a:pPr>
            <a:r>
              <a:rPr lang="en-US" sz="1600" dirty="0">
                <a:solidFill>
                  <a:srgbClr val="FF0000">
                    <a:alpha val="80000"/>
                  </a:srgbClr>
                </a:solidFill>
              </a:rPr>
              <a:t>I</a:t>
            </a:r>
            <a:r>
              <a:rPr lang="en-CA" sz="1600" dirty="0">
                <a:solidFill>
                  <a:srgbClr val="FF0000">
                    <a:alpha val="80000"/>
                  </a:srgbClr>
                </a:solidFill>
              </a:rPr>
              <a:t>mpulse Response Model (IRF)</a:t>
            </a:r>
            <a:endParaRPr lang="en-CA" sz="1100" dirty="0">
              <a:solidFill>
                <a:srgbClr val="FF0000">
                  <a:alpha val="80000"/>
                </a:srgbClr>
              </a:solidFill>
            </a:endParaRPr>
          </a:p>
          <a:p>
            <a:pPr marL="342900" indent="-342900">
              <a:buFont typeface="Arial" panose="020B0604020202020204" pitchFamily="34" charset="0"/>
              <a:buChar char="•"/>
            </a:pPr>
            <a:endParaRPr lang="en-CA" sz="1600" dirty="0"/>
          </a:p>
          <a:p>
            <a:pPr marL="342900" indent="-342900">
              <a:buFont typeface="Arial" panose="020B0604020202020204" pitchFamily="34" charset="0"/>
              <a:buChar char="•"/>
            </a:pPr>
            <a:endParaRPr lang="en-CA" sz="1300" dirty="0"/>
          </a:p>
          <a:p>
            <a:pPr marL="342900" indent="-342900">
              <a:buFont typeface="Arial" panose="020B0604020202020204" pitchFamily="34" charset="0"/>
              <a:buChar char="•"/>
            </a:pPr>
            <a:endParaRPr lang="en-CA" sz="1600" dirty="0"/>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2</a:t>
            </a:fld>
            <a:endParaRPr lang="en-US" dirty="0">
              <a:solidFill>
                <a:srgbClr val="101820"/>
              </a:solidFill>
            </a:endParaRPr>
          </a:p>
        </p:txBody>
      </p:sp>
    </p:spTree>
    <p:extLst>
      <p:ext uri="{BB962C8B-B14F-4D97-AF65-F5344CB8AC3E}">
        <p14:creationId xmlns:p14="http://schemas.microsoft.com/office/powerpoint/2010/main" val="1314001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905749" cy="841247"/>
          </a:xfrm>
        </p:spPr>
        <p:txBody>
          <a:bodyPr/>
          <a:lstStyle/>
          <a:p>
            <a:pPr algn="ctr"/>
            <a:r>
              <a:rPr lang="en-US" dirty="0">
                <a:solidFill>
                  <a:srgbClr val="101820"/>
                </a:solidFill>
              </a:rPr>
              <a:t>Sector Analysis</a:t>
            </a:r>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20</a:t>
            </a:fld>
            <a:endParaRPr lang="en-US" dirty="0">
              <a:solidFill>
                <a:srgbClr val="101820"/>
              </a:solidFill>
            </a:endParaRPr>
          </a:p>
        </p:txBody>
      </p:sp>
      <p:graphicFrame>
        <p:nvGraphicFramePr>
          <p:cNvPr id="3" name="Table 2">
            <a:extLst>
              <a:ext uri="{FF2B5EF4-FFF2-40B4-BE49-F238E27FC236}">
                <a16:creationId xmlns:a16="http://schemas.microsoft.com/office/drawing/2014/main" id="{78214AE4-674B-46F1-8310-E3D4663F9DC0}"/>
              </a:ext>
            </a:extLst>
          </p:cNvPr>
          <p:cNvGraphicFramePr>
            <a:graphicFrameLocks noGrp="1"/>
          </p:cNvGraphicFramePr>
          <p:nvPr>
            <p:extLst>
              <p:ext uri="{D42A27DB-BD31-4B8C-83A1-F6EECF244321}">
                <p14:modId xmlns:p14="http://schemas.microsoft.com/office/powerpoint/2010/main" val="75605975"/>
              </p:ext>
            </p:extLst>
          </p:nvPr>
        </p:nvGraphicFramePr>
        <p:xfrm>
          <a:off x="628650" y="841250"/>
          <a:ext cx="7886701" cy="4104380"/>
        </p:xfrm>
        <a:graphic>
          <a:graphicData uri="http://schemas.openxmlformats.org/drawingml/2006/table">
            <a:tbl>
              <a:tblPr firstRow="1" firstCol="1" bandRow="1">
                <a:tableStyleId>{5C22544A-7EE6-4342-B048-85BDC9FD1C3A}</a:tableStyleId>
              </a:tblPr>
              <a:tblGrid>
                <a:gridCol w="2467841">
                  <a:extLst>
                    <a:ext uri="{9D8B030D-6E8A-4147-A177-3AD203B41FA5}">
                      <a16:colId xmlns:a16="http://schemas.microsoft.com/office/drawing/2014/main" val="1504658112"/>
                    </a:ext>
                  </a:extLst>
                </a:gridCol>
                <a:gridCol w="497558">
                  <a:extLst>
                    <a:ext uri="{9D8B030D-6E8A-4147-A177-3AD203B41FA5}">
                      <a16:colId xmlns:a16="http://schemas.microsoft.com/office/drawing/2014/main" val="4088456310"/>
                    </a:ext>
                  </a:extLst>
                </a:gridCol>
                <a:gridCol w="526832">
                  <a:extLst>
                    <a:ext uri="{9D8B030D-6E8A-4147-A177-3AD203B41FA5}">
                      <a16:colId xmlns:a16="http://schemas.microsoft.com/office/drawing/2014/main" val="3386818715"/>
                    </a:ext>
                  </a:extLst>
                </a:gridCol>
                <a:gridCol w="514213">
                  <a:extLst>
                    <a:ext uri="{9D8B030D-6E8A-4147-A177-3AD203B41FA5}">
                      <a16:colId xmlns:a16="http://schemas.microsoft.com/office/drawing/2014/main" val="1123747241"/>
                    </a:ext>
                  </a:extLst>
                </a:gridCol>
                <a:gridCol w="514213">
                  <a:extLst>
                    <a:ext uri="{9D8B030D-6E8A-4147-A177-3AD203B41FA5}">
                      <a16:colId xmlns:a16="http://schemas.microsoft.com/office/drawing/2014/main" val="832941491"/>
                    </a:ext>
                  </a:extLst>
                </a:gridCol>
                <a:gridCol w="690384">
                  <a:extLst>
                    <a:ext uri="{9D8B030D-6E8A-4147-A177-3AD203B41FA5}">
                      <a16:colId xmlns:a16="http://schemas.microsoft.com/office/drawing/2014/main" val="3699589387"/>
                    </a:ext>
                  </a:extLst>
                </a:gridCol>
                <a:gridCol w="1287601">
                  <a:extLst>
                    <a:ext uri="{9D8B030D-6E8A-4147-A177-3AD203B41FA5}">
                      <a16:colId xmlns:a16="http://schemas.microsoft.com/office/drawing/2014/main" val="3084889766"/>
                    </a:ext>
                  </a:extLst>
                </a:gridCol>
                <a:gridCol w="747659">
                  <a:extLst>
                    <a:ext uri="{9D8B030D-6E8A-4147-A177-3AD203B41FA5}">
                      <a16:colId xmlns:a16="http://schemas.microsoft.com/office/drawing/2014/main" val="3187248982"/>
                    </a:ext>
                  </a:extLst>
                </a:gridCol>
                <a:gridCol w="640400">
                  <a:extLst>
                    <a:ext uri="{9D8B030D-6E8A-4147-A177-3AD203B41FA5}">
                      <a16:colId xmlns:a16="http://schemas.microsoft.com/office/drawing/2014/main" val="4226034547"/>
                    </a:ext>
                  </a:extLst>
                </a:gridCol>
              </a:tblGrid>
              <a:tr h="642946">
                <a:tc>
                  <a:txBody>
                    <a:bodyPr/>
                    <a:lstStyle/>
                    <a:p>
                      <a:endParaRPr lang="en-CA" sz="1100" dirty="0">
                        <a:effectLst/>
                        <a:latin typeface="Calibri" panose="020F0502020204030204" pitchFamily="34" charset="0"/>
                      </a:endParaRPr>
                    </a:p>
                  </a:txBody>
                  <a:tcPr marL="61784" marR="61784" marT="0" marB="0"/>
                </a:tc>
                <a:tc>
                  <a:txBody>
                    <a:bodyPr/>
                    <a:lstStyle/>
                    <a:p>
                      <a:pPr algn="ctr">
                        <a:spcAft>
                          <a:spcPts val="0"/>
                        </a:spcAft>
                      </a:pPr>
                      <a:r>
                        <a:rPr lang="en-CA" sz="1000" dirty="0">
                          <a:effectLst/>
                        </a:rPr>
                        <a:t>2016-17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2017-18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2018-19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2019-20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Months of negative change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Category</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Negative IRF periods (quarters)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Is the impulse persistent?</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1336947728"/>
                  </a:ext>
                </a:extLst>
              </a:tr>
              <a:tr h="314733">
                <a:tc>
                  <a:txBody>
                    <a:bodyPr/>
                    <a:lstStyle/>
                    <a:p>
                      <a:pPr algn="ctr">
                        <a:spcAft>
                          <a:spcPts val="0"/>
                        </a:spcAft>
                      </a:pPr>
                      <a:r>
                        <a:rPr lang="en-CA" sz="1000" dirty="0">
                          <a:effectLst/>
                        </a:rPr>
                        <a:t> </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(1)</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(2)</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(3)</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(4)</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(5)</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(6)</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(7)</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(8)</a:t>
                      </a:r>
                      <a:endParaRPr lang="en-CA" sz="11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843031640"/>
                  </a:ext>
                </a:extLst>
              </a:tr>
              <a:tr h="314733">
                <a:tc>
                  <a:txBody>
                    <a:bodyPr/>
                    <a:lstStyle/>
                    <a:p>
                      <a:pPr>
                        <a:spcAft>
                          <a:spcPts val="0"/>
                        </a:spcAft>
                      </a:pPr>
                      <a:r>
                        <a:rPr lang="en-CA" sz="1000" dirty="0">
                          <a:effectLst/>
                        </a:rPr>
                        <a:t>Accommodation and food services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12</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Emergency</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2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2486936995"/>
                  </a:ext>
                </a:extLst>
              </a:tr>
              <a:tr h="314733">
                <a:tc>
                  <a:txBody>
                    <a:bodyPr/>
                    <a:lstStyle/>
                    <a:p>
                      <a:pPr>
                        <a:spcAft>
                          <a:spcPts val="0"/>
                        </a:spcAft>
                      </a:pPr>
                      <a:r>
                        <a:rPr lang="en-CA" sz="1000" dirty="0">
                          <a:effectLst/>
                        </a:rPr>
                        <a:t>Manufacturing</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Emergency</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 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778795307"/>
                  </a:ext>
                </a:extLst>
              </a:tr>
              <a:tr h="314733">
                <a:tc>
                  <a:txBody>
                    <a:bodyPr/>
                    <a:lstStyle/>
                    <a:p>
                      <a:pPr>
                        <a:spcAft>
                          <a:spcPts val="0"/>
                        </a:spcAft>
                      </a:pPr>
                      <a:r>
                        <a:rPr lang="en-CA" sz="1000" dirty="0">
                          <a:effectLst/>
                        </a:rPr>
                        <a:t>Retail trade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-6%</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4182030649"/>
                  </a:ext>
                </a:extLst>
              </a:tr>
              <a:tr h="314733">
                <a:tc>
                  <a:txBody>
                    <a:bodyPr/>
                    <a:lstStyle/>
                    <a:p>
                      <a:pPr>
                        <a:spcAft>
                          <a:spcPts val="0"/>
                        </a:spcAft>
                      </a:pPr>
                      <a:r>
                        <a:rPr lang="en-CA" sz="1000" dirty="0">
                          <a:effectLst/>
                        </a:rPr>
                        <a:t>Transportation  and warehousing</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16%</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113818747"/>
                  </a:ext>
                </a:extLst>
              </a:tr>
              <a:tr h="314733">
                <a:tc>
                  <a:txBody>
                    <a:bodyPr/>
                    <a:lstStyle/>
                    <a:p>
                      <a:pPr>
                        <a:spcAft>
                          <a:spcPts val="0"/>
                        </a:spcAft>
                      </a:pPr>
                      <a:r>
                        <a:rPr lang="en-CA" sz="1000" dirty="0">
                          <a:effectLst/>
                        </a:rPr>
                        <a:t>Health care and social assistance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-0.4%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N/A</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2842417927"/>
                  </a:ext>
                </a:extLst>
              </a:tr>
              <a:tr h="314733">
                <a:tc>
                  <a:txBody>
                    <a:bodyPr/>
                    <a:lstStyle/>
                    <a:p>
                      <a:pPr>
                        <a:spcAft>
                          <a:spcPts val="0"/>
                        </a:spcAft>
                      </a:pPr>
                      <a:r>
                        <a:rPr lang="en-CA" sz="1000" dirty="0">
                          <a:effectLst/>
                        </a:rPr>
                        <a:t>Construction</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350538290"/>
                  </a:ext>
                </a:extLst>
              </a:tr>
              <a:tr h="314733">
                <a:tc>
                  <a:txBody>
                    <a:bodyPr/>
                    <a:lstStyle/>
                    <a:p>
                      <a:pPr>
                        <a:spcAft>
                          <a:spcPts val="0"/>
                        </a:spcAft>
                      </a:pPr>
                      <a:r>
                        <a:rPr lang="en-CA" sz="1000" dirty="0">
                          <a:effectLst/>
                        </a:rPr>
                        <a:t>Educational services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2931486978"/>
                  </a:ext>
                </a:extLst>
              </a:tr>
              <a:tr h="314733">
                <a:tc>
                  <a:txBody>
                    <a:bodyPr/>
                    <a:lstStyle/>
                    <a:p>
                      <a:pPr>
                        <a:spcAft>
                          <a:spcPts val="0"/>
                        </a:spcAft>
                      </a:pPr>
                      <a:r>
                        <a:rPr lang="en-CA" sz="1000" dirty="0">
                          <a:effectLst/>
                        </a:rPr>
                        <a:t>Finance, insurance, real estate and leasing</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Stable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624490823"/>
                  </a:ext>
                </a:extLst>
              </a:tr>
              <a:tr h="628837">
                <a:tc>
                  <a:txBody>
                    <a:bodyPr/>
                    <a:lstStyle/>
                    <a:p>
                      <a:pPr>
                        <a:spcAft>
                          <a:spcPts val="0"/>
                        </a:spcAft>
                      </a:pPr>
                      <a:r>
                        <a:rPr lang="en-CA" sz="1000" dirty="0">
                          <a:effectLst/>
                        </a:rPr>
                        <a:t>Professional, scientific and technical services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Stable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372269712"/>
                  </a:ext>
                </a:extLst>
              </a:tr>
            </a:tbl>
          </a:graphicData>
        </a:graphic>
      </p:graphicFrame>
      <p:sp>
        <p:nvSpPr>
          <p:cNvPr id="4" name="Rectangle 3">
            <a:extLst>
              <a:ext uri="{FF2B5EF4-FFF2-40B4-BE49-F238E27FC236}">
                <a16:creationId xmlns:a16="http://schemas.microsoft.com/office/drawing/2014/main" id="{4A24DEBF-7EB8-49E3-BFE1-58E21D3A347F}"/>
              </a:ext>
            </a:extLst>
          </p:cNvPr>
          <p:cNvSpPr/>
          <p:nvPr/>
        </p:nvSpPr>
        <p:spPr>
          <a:xfrm>
            <a:off x="628649" y="4956618"/>
            <a:ext cx="6804537" cy="1200329"/>
          </a:xfrm>
          <a:prstGeom prst="rect">
            <a:avLst/>
          </a:prstGeom>
        </p:spPr>
        <p:txBody>
          <a:bodyPr wrap="square">
            <a:spAutoFit/>
          </a:bodyPr>
          <a:lstStyle/>
          <a:p>
            <a:pPr>
              <a:spcAft>
                <a:spcPts val="0"/>
              </a:spcAft>
            </a:pPr>
            <a:r>
              <a:rPr lang="en-CA" sz="800" dirty="0">
                <a:latin typeface="+mj-lt"/>
                <a:ea typeface="Calibri" panose="020F0502020204030204" pitchFamily="34" charset="0"/>
              </a:rPr>
              <a:t>Notes: </a:t>
            </a:r>
          </a:p>
          <a:p>
            <a:pPr>
              <a:spcAft>
                <a:spcPts val="0"/>
              </a:spcAft>
            </a:pPr>
            <a:r>
              <a:rPr lang="en-CA" sz="800" dirty="0">
                <a:latin typeface="+mj-lt"/>
                <a:ea typeface="Calibri" panose="020F0502020204030204" pitchFamily="34" charset="0"/>
              </a:rPr>
              <a:t>(1) Columns 1 to 4 depict the annual year-over-year change in employment.</a:t>
            </a:r>
          </a:p>
          <a:p>
            <a:pPr>
              <a:spcAft>
                <a:spcPts val="0"/>
              </a:spcAft>
            </a:pPr>
            <a:r>
              <a:rPr lang="en-CA" sz="800" dirty="0">
                <a:latin typeface="+mj-lt"/>
                <a:ea typeface="Calibri" panose="020F0502020204030204" pitchFamily="34" charset="0"/>
              </a:rPr>
              <a:t>(2) Column 5 depicts the number of months of negative employment change in 2020.</a:t>
            </a:r>
          </a:p>
          <a:p>
            <a:pPr>
              <a:spcAft>
                <a:spcPts val="0"/>
              </a:spcAft>
            </a:pPr>
            <a:r>
              <a:rPr lang="en-CA" sz="800" dirty="0">
                <a:latin typeface="+mj-lt"/>
                <a:ea typeface="Calibri" panose="020F0502020204030204" pitchFamily="34" charset="0"/>
              </a:rPr>
              <a:t>(3) Column 6 depicts the category where the sector falls using the criteria listed in Table 1.</a:t>
            </a:r>
          </a:p>
          <a:p>
            <a:pPr>
              <a:spcAft>
                <a:spcPts val="0"/>
              </a:spcAft>
            </a:pPr>
            <a:r>
              <a:rPr lang="en-CA" sz="800" dirty="0">
                <a:latin typeface="+mj-lt"/>
                <a:ea typeface="Calibri" panose="020F0502020204030204" pitchFamily="34" charset="0"/>
              </a:rPr>
              <a:t>(4) Column 7 depicts the number of negative quarters of response to the COVID-19 shock starting after the first quarter of 2021, using the Impulse Response Functions (IRF). Note due to lack of data, IRF were not estimated for the Healthcare and Social Assistance sector. Also, provincial data was used to estimate the IRFs.</a:t>
            </a:r>
          </a:p>
          <a:p>
            <a:pPr>
              <a:spcAft>
                <a:spcPts val="0"/>
              </a:spcAft>
            </a:pPr>
            <a:r>
              <a:rPr lang="en-CA" sz="800" dirty="0">
                <a:latin typeface="+mj-lt"/>
                <a:ea typeface="Calibri" panose="020F0502020204030204" pitchFamily="34" charset="0"/>
              </a:rPr>
              <a:t>(5) Column 8 indicates if the response from the COVID-19 was persistent (remained negative) over the ten quarters starting from the first quarter of 2021.</a:t>
            </a:r>
            <a:endParaRPr lang="en-CA" sz="800" dirty="0">
              <a:effectLst/>
              <a:latin typeface="+mj-lt"/>
              <a:ea typeface="Calibri" panose="020F0502020204030204" pitchFamily="34" charset="0"/>
            </a:endParaRPr>
          </a:p>
        </p:txBody>
      </p:sp>
      <p:sp>
        <p:nvSpPr>
          <p:cNvPr id="9" name="Rectangle 8">
            <a:extLst>
              <a:ext uri="{FF2B5EF4-FFF2-40B4-BE49-F238E27FC236}">
                <a16:creationId xmlns:a16="http://schemas.microsoft.com/office/drawing/2014/main" id="{C79DC607-0905-4538-B757-4F2DE6A37B5F}"/>
              </a:ext>
            </a:extLst>
          </p:cNvPr>
          <p:cNvSpPr/>
          <p:nvPr/>
        </p:nvSpPr>
        <p:spPr>
          <a:xfrm>
            <a:off x="5185022" y="1430590"/>
            <a:ext cx="635675" cy="3510121"/>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518672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905749" cy="841247"/>
          </a:xfrm>
        </p:spPr>
        <p:txBody>
          <a:bodyPr/>
          <a:lstStyle/>
          <a:p>
            <a:pPr algn="ctr"/>
            <a:r>
              <a:rPr lang="en-US" dirty="0">
                <a:solidFill>
                  <a:srgbClr val="101820"/>
                </a:solidFill>
              </a:rPr>
              <a:t>Sector Analysis</a:t>
            </a:r>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21</a:t>
            </a:fld>
            <a:endParaRPr lang="en-US" dirty="0">
              <a:solidFill>
                <a:srgbClr val="101820"/>
              </a:solidFill>
            </a:endParaRPr>
          </a:p>
        </p:txBody>
      </p:sp>
      <p:graphicFrame>
        <p:nvGraphicFramePr>
          <p:cNvPr id="3" name="Table 2">
            <a:extLst>
              <a:ext uri="{FF2B5EF4-FFF2-40B4-BE49-F238E27FC236}">
                <a16:creationId xmlns:a16="http://schemas.microsoft.com/office/drawing/2014/main" id="{78214AE4-674B-46F1-8310-E3D4663F9DC0}"/>
              </a:ext>
            </a:extLst>
          </p:cNvPr>
          <p:cNvGraphicFramePr>
            <a:graphicFrameLocks noGrp="1"/>
          </p:cNvGraphicFramePr>
          <p:nvPr>
            <p:extLst>
              <p:ext uri="{D42A27DB-BD31-4B8C-83A1-F6EECF244321}">
                <p14:modId xmlns:p14="http://schemas.microsoft.com/office/powerpoint/2010/main" val="1051539802"/>
              </p:ext>
            </p:extLst>
          </p:nvPr>
        </p:nvGraphicFramePr>
        <p:xfrm>
          <a:off x="628650" y="841250"/>
          <a:ext cx="7886701" cy="4104380"/>
        </p:xfrm>
        <a:graphic>
          <a:graphicData uri="http://schemas.openxmlformats.org/drawingml/2006/table">
            <a:tbl>
              <a:tblPr firstRow="1" firstCol="1" bandRow="1">
                <a:tableStyleId>{5C22544A-7EE6-4342-B048-85BDC9FD1C3A}</a:tableStyleId>
              </a:tblPr>
              <a:tblGrid>
                <a:gridCol w="2467841">
                  <a:extLst>
                    <a:ext uri="{9D8B030D-6E8A-4147-A177-3AD203B41FA5}">
                      <a16:colId xmlns:a16="http://schemas.microsoft.com/office/drawing/2014/main" val="1504658112"/>
                    </a:ext>
                  </a:extLst>
                </a:gridCol>
                <a:gridCol w="497558">
                  <a:extLst>
                    <a:ext uri="{9D8B030D-6E8A-4147-A177-3AD203B41FA5}">
                      <a16:colId xmlns:a16="http://schemas.microsoft.com/office/drawing/2014/main" val="4088456310"/>
                    </a:ext>
                  </a:extLst>
                </a:gridCol>
                <a:gridCol w="526832">
                  <a:extLst>
                    <a:ext uri="{9D8B030D-6E8A-4147-A177-3AD203B41FA5}">
                      <a16:colId xmlns:a16="http://schemas.microsoft.com/office/drawing/2014/main" val="3386818715"/>
                    </a:ext>
                  </a:extLst>
                </a:gridCol>
                <a:gridCol w="514213">
                  <a:extLst>
                    <a:ext uri="{9D8B030D-6E8A-4147-A177-3AD203B41FA5}">
                      <a16:colId xmlns:a16="http://schemas.microsoft.com/office/drawing/2014/main" val="1123747241"/>
                    </a:ext>
                  </a:extLst>
                </a:gridCol>
                <a:gridCol w="514213">
                  <a:extLst>
                    <a:ext uri="{9D8B030D-6E8A-4147-A177-3AD203B41FA5}">
                      <a16:colId xmlns:a16="http://schemas.microsoft.com/office/drawing/2014/main" val="832941491"/>
                    </a:ext>
                  </a:extLst>
                </a:gridCol>
                <a:gridCol w="690384">
                  <a:extLst>
                    <a:ext uri="{9D8B030D-6E8A-4147-A177-3AD203B41FA5}">
                      <a16:colId xmlns:a16="http://schemas.microsoft.com/office/drawing/2014/main" val="3699589387"/>
                    </a:ext>
                  </a:extLst>
                </a:gridCol>
                <a:gridCol w="1287601">
                  <a:extLst>
                    <a:ext uri="{9D8B030D-6E8A-4147-A177-3AD203B41FA5}">
                      <a16:colId xmlns:a16="http://schemas.microsoft.com/office/drawing/2014/main" val="3084889766"/>
                    </a:ext>
                  </a:extLst>
                </a:gridCol>
                <a:gridCol w="747659">
                  <a:extLst>
                    <a:ext uri="{9D8B030D-6E8A-4147-A177-3AD203B41FA5}">
                      <a16:colId xmlns:a16="http://schemas.microsoft.com/office/drawing/2014/main" val="3187248982"/>
                    </a:ext>
                  </a:extLst>
                </a:gridCol>
                <a:gridCol w="640400">
                  <a:extLst>
                    <a:ext uri="{9D8B030D-6E8A-4147-A177-3AD203B41FA5}">
                      <a16:colId xmlns:a16="http://schemas.microsoft.com/office/drawing/2014/main" val="4226034547"/>
                    </a:ext>
                  </a:extLst>
                </a:gridCol>
              </a:tblGrid>
              <a:tr h="642946">
                <a:tc>
                  <a:txBody>
                    <a:bodyPr/>
                    <a:lstStyle/>
                    <a:p>
                      <a:endParaRPr lang="en-CA" sz="1100" dirty="0">
                        <a:effectLst/>
                        <a:latin typeface="Calibri" panose="020F0502020204030204" pitchFamily="34" charset="0"/>
                      </a:endParaRPr>
                    </a:p>
                  </a:txBody>
                  <a:tcPr marL="61784" marR="61784" marT="0" marB="0"/>
                </a:tc>
                <a:tc>
                  <a:txBody>
                    <a:bodyPr/>
                    <a:lstStyle/>
                    <a:p>
                      <a:pPr algn="ctr">
                        <a:spcAft>
                          <a:spcPts val="0"/>
                        </a:spcAft>
                      </a:pPr>
                      <a:r>
                        <a:rPr lang="en-CA" sz="1000" dirty="0">
                          <a:effectLst/>
                        </a:rPr>
                        <a:t>2016-17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2017-18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2018-19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2019-20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Months of negative change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Category</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Negative IRF periods (quarters)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Is the impulse persistent?</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1336947728"/>
                  </a:ext>
                </a:extLst>
              </a:tr>
              <a:tr h="314733">
                <a:tc>
                  <a:txBody>
                    <a:bodyPr/>
                    <a:lstStyle/>
                    <a:p>
                      <a:pPr algn="ctr">
                        <a:spcAft>
                          <a:spcPts val="0"/>
                        </a:spcAft>
                      </a:pPr>
                      <a:r>
                        <a:rPr lang="en-CA" sz="1000" dirty="0">
                          <a:effectLst/>
                        </a:rPr>
                        <a:t> </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(1)</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(2)</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(3)</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(4)</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(5)</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(6)</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(7)</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(8)</a:t>
                      </a:r>
                      <a:endParaRPr lang="en-CA" sz="11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843031640"/>
                  </a:ext>
                </a:extLst>
              </a:tr>
              <a:tr h="314733">
                <a:tc>
                  <a:txBody>
                    <a:bodyPr/>
                    <a:lstStyle/>
                    <a:p>
                      <a:pPr>
                        <a:spcAft>
                          <a:spcPts val="0"/>
                        </a:spcAft>
                      </a:pPr>
                      <a:r>
                        <a:rPr lang="en-CA" sz="1000" dirty="0">
                          <a:effectLst/>
                        </a:rPr>
                        <a:t>Accommodation and food services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12</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Emergency</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2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2486936995"/>
                  </a:ext>
                </a:extLst>
              </a:tr>
              <a:tr h="314733">
                <a:tc>
                  <a:txBody>
                    <a:bodyPr/>
                    <a:lstStyle/>
                    <a:p>
                      <a:pPr>
                        <a:spcAft>
                          <a:spcPts val="0"/>
                        </a:spcAft>
                      </a:pPr>
                      <a:r>
                        <a:rPr lang="en-CA" sz="1000" dirty="0">
                          <a:effectLst/>
                        </a:rPr>
                        <a:t>Manufacturing</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Emergency</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 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778795307"/>
                  </a:ext>
                </a:extLst>
              </a:tr>
              <a:tr h="314733">
                <a:tc>
                  <a:txBody>
                    <a:bodyPr/>
                    <a:lstStyle/>
                    <a:p>
                      <a:pPr>
                        <a:spcAft>
                          <a:spcPts val="0"/>
                        </a:spcAft>
                      </a:pPr>
                      <a:r>
                        <a:rPr lang="en-CA" sz="1000" dirty="0">
                          <a:effectLst/>
                        </a:rPr>
                        <a:t>Retail trade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-6%</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4182030649"/>
                  </a:ext>
                </a:extLst>
              </a:tr>
              <a:tr h="314733">
                <a:tc>
                  <a:txBody>
                    <a:bodyPr/>
                    <a:lstStyle/>
                    <a:p>
                      <a:pPr>
                        <a:spcAft>
                          <a:spcPts val="0"/>
                        </a:spcAft>
                      </a:pPr>
                      <a:r>
                        <a:rPr lang="en-CA" sz="1000" dirty="0">
                          <a:effectLst/>
                        </a:rPr>
                        <a:t>Transportation  and warehousing</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16%</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113818747"/>
                  </a:ext>
                </a:extLst>
              </a:tr>
              <a:tr h="314733">
                <a:tc>
                  <a:txBody>
                    <a:bodyPr/>
                    <a:lstStyle/>
                    <a:p>
                      <a:pPr>
                        <a:spcAft>
                          <a:spcPts val="0"/>
                        </a:spcAft>
                      </a:pPr>
                      <a:r>
                        <a:rPr lang="en-CA" sz="1000" dirty="0">
                          <a:effectLst/>
                        </a:rPr>
                        <a:t>Health care and social assistance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-0.4%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N/A</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2842417927"/>
                  </a:ext>
                </a:extLst>
              </a:tr>
              <a:tr h="314733">
                <a:tc>
                  <a:txBody>
                    <a:bodyPr/>
                    <a:lstStyle/>
                    <a:p>
                      <a:pPr>
                        <a:spcAft>
                          <a:spcPts val="0"/>
                        </a:spcAft>
                      </a:pPr>
                      <a:r>
                        <a:rPr lang="en-CA" sz="1000" dirty="0">
                          <a:effectLst/>
                        </a:rPr>
                        <a:t>Construction</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350538290"/>
                  </a:ext>
                </a:extLst>
              </a:tr>
              <a:tr h="314733">
                <a:tc>
                  <a:txBody>
                    <a:bodyPr/>
                    <a:lstStyle/>
                    <a:p>
                      <a:pPr>
                        <a:spcAft>
                          <a:spcPts val="0"/>
                        </a:spcAft>
                      </a:pPr>
                      <a:r>
                        <a:rPr lang="en-CA" sz="1000" dirty="0">
                          <a:effectLst/>
                        </a:rPr>
                        <a:t>Educational services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2931486978"/>
                  </a:ext>
                </a:extLst>
              </a:tr>
              <a:tr h="314733">
                <a:tc>
                  <a:txBody>
                    <a:bodyPr/>
                    <a:lstStyle/>
                    <a:p>
                      <a:pPr>
                        <a:spcAft>
                          <a:spcPts val="0"/>
                        </a:spcAft>
                      </a:pPr>
                      <a:r>
                        <a:rPr lang="en-CA" sz="1000" dirty="0">
                          <a:effectLst/>
                        </a:rPr>
                        <a:t>Finance, insurance, real estate and leasing</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Stable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624490823"/>
                  </a:ext>
                </a:extLst>
              </a:tr>
              <a:tr h="628837">
                <a:tc>
                  <a:txBody>
                    <a:bodyPr/>
                    <a:lstStyle/>
                    <a:p>
                      <a:pPr>
                        <a:spcAft>
                          <a:spcPts val="0"/>
                        </a:spcAft>
                      </a:pPr>
                      <a:r>
                        <a:rPr lang="en-CA" sz="1000" dirty="0">
                          <a:effectLst/>
                        </a:rPr>
                        <a:t>Professional, scientific and technical services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Stable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372269712"/>
                  </a:ext>
                </a:extLst>
              </a:tr>
            </a:tbl>
          </a:graphicData>
        </a:graphic>
      </p:graphicFrame>
      <p:sp>
        <p:nvSpPr>
          <p:cNvPr id="4" name="Rectangle 3">
            <a:extLst>
              <a:ext uri="{FF2B5EF4-FFF2-40B4-BE49-F238E27FC236}">
                <a16:creationId xmlns:a16="http://schemas.microsoft.com/office/drawing/2014/main" id="{4A24DEBF-7EB8-49E3-BFE1-58E21D3A347F}"/>
              </a:ext>
            </a:extLst>
          </p:cNvPr>
          <p:cNvSpPr/>
          <p:nvPr/>
        </p:nvSpPr>
        <p:spPr>
          <a:xfrm>
            <a:off x="628649" y="4956618"/>
            <a:ext cx="6804537" cy="1200329"/>
          </a:xfrm>
          <a:prstGeom prst="rect">
            <a:avLst/>
          </a:prstGeom>
        </p:spPr>
        <p:txBody>
          <a:bodyPr wrap="square">
            <a:spAutoFit/>
          </a:bodyPr>
          <a:lstStyle/>
          <a:p>
            <a:pPr>
              <a:spcAft>
                <a:spcPts val="0"/>
              </a:spcAft>
            </a:pPr>
            <a:r>
              <a:rPr lang="en-CA" sz="800" dirty="0">
                <a:latin typeface="+mj-lt"/>
                <a:ea typeface="Calibri" panose="020F0502020204030204" pitchFamily="34" charset="0"/>
              </a:rPr>
              <a:t>Notes: </a:t>
            </a:r>
          </a:p>
          <a:p>
            <a:pPr>
              <a:spcAft>
                <a:spcPts val="0"/>
              </a:spcAft>
            </a:pPr>
            <a:r>
              <a:rPr lang="en-CA" sz="800" dirty="0">
                <a:latin typeface="+mj-lt"/>
                <a:ea typeface="Calibri" panose="020F0502020204030204" pitchFamily="34" charset="0"/>
              </a:rPr>
              <a:t>(1) Columns 1 to 4 depict the annual year-over-year change in employment.</a:t>
            </a:r>
          </a:p>
          <a:p>
            <a:pPr>
              <a:spcAft>
                <a:spcPts val="0"/>
              </a:spcAft>
            </a:pPr>
            <a:r>
              <a:rPr lang="en-CA" sz="800" dirty="0">
                <a:latin typeface="+mj-lt"/>
                <a:ea typeface="Calibri" panose="020F0502020204030204" pitchFamily="34" charset="0"/>
              </a:rPr>
              <a:t>(2) Column 5 depicts the number of months of negative employment change in 2020.</a:t>
            </a:r>
          </a:p>
          <a:p>
            <a:pPr>
              <a:spcAft>
                <a:spcPts val="0"/>
              </a:spcAft>
            </a:pPr>
            <a:r>
              <a:rPr lang="en-CA" sz="800" dirty="0">
                <a:latin typeface="+mj-lt"/>
                <a:ea typeface="Calibri" panose="020F0502020204030204" pitchFamily="34" charset="0"/>
              </a:rPr>
              <a:t>(3) Column 6 depicts the category where the sector falls using the criteria listed in Table 1.</a:t>
            </a:r>
          </a:p>
          <a:p>
            <a:pPr>
              <a:spcAft>
                <a:spcPts val="0"/>
              </a:spcAft>
            </a:pPr>
            <a:r>
              <a:rPr lang="en-CA" sz="800" dirty="0">
                <a:latin typeface="+mj-lt"/>
                <a:ea typeface="Calibri" panose="020F0502020204030204" pitchFamily="34" charset="0"/>
              </a:rPr>
              <a:t>(4) Column 7 depicts the number of negative quarters of response to the COVID-19 shock starting after the first quarter of 2021, using the Impulse Response Functions (IRF). Note due to lack of data, IRF were not estimated for the Healthcare and Social Assistance sector. Also, provincial data was used to estimate the IRFs.</a:t>
            </a:r>
          </a:p>
          <a:p>
            <a:pPr>
              <a:spcAft>
                <a:spcPts val="0"/>
              </a:spcAft>
            </a:pPr>
            <a:r>
              <a:rPr lang="en-CA" sz="800" dirty="0">
                <a:latin typeface="+mj-lt"/>
                <a:ea typeface="Calibri" panose="020F0502020204030204" pitchFamily="34" charset="0"/>
              </a:rPr>
              <a:t>(5) Column 8 indicates if the response from the COVID-19 was persistent (remained negative) over the ten quarters starting from the first quarter of 2021.</a:t>
            </a:r>
            <a:endParaRPr lang="en-CA" sz="800" dirty="0">
              <a:effectLst/>
              <a:latin typeface="+mj-lt"/>
              <a:ea typeface="Calibri" panose="020F0502020204030204" pitchFamily="34" charset="0"/>
            </a:endParaRPr>
          </a:p>
        </p:txBody>
      </p:sp>
      <p:sp>
        <p:nvSpPr>
          <p:cNvPr id="10" name="Rectangle 9">
            <a:extLst>
              <a:ext uri="{FF2B5EF4-FFF2-40B4-BE49-F238E27FC236}">
                <a16:creationId xmlns:a16="http://schemas.microsoft.com/office/drawing/2014/main" id="{3A89538F-7B6C-4243-B72C-EE78B5B9DDAE}"/>
              </a:ext>
            </a:extLst>
          </p:cNvPr>
          <p:cNvSpPr/>
          <p:nvPr/>
        </p:nvSpPr>
        <p:spPr>
          <a:xfrm>
            <a:off x="7128601" y="1456326"/>
            <a:ext cx="1386749" cy="3510121"/>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751388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905749" cy="841247"/>
          </a:xfrm>
        </p:spPr>
        <p:txBody>
          <a:bodyPr/>
          <a:lstStyle/>
          <a:p>
            <a:pPr algn="ctr"/>
            <a:r>
              <a:rPr lang="en-US" dirty="0">
                <a:solidFill>
                  <a:srgbClr val="101820"/>
                </a:solidFill>
              </a:rPr>
              <a:t>Sector Analysis</a:t>
            </a:r>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22</a:t>
            </a:fld>
            <a:endParaRPr lang="en-US" dirty="0">
              <a:solidFill>
                <a:srgbClr val="101820"/>
              </a:solidFill>
            </a:endParaRPr>
          </a:p>
        </p:txBody>
      </p:sp>
      <p:graphicFrame>
        <p:nvGraphicFramePr>
          <p:cNvPr id="3" name="Table 2">
            <a:extLst>
              <a:ext uri="{FF2B5EF4-FFF2-40B4-BE49-F238E27FC236}">
                <a16:creationId xmlns:a16="http://schemas.microsoft.com/office/drawing/2014/main" id="{78214AE4-674B-46F1-8310-E3D4663F9DC0}"/>
              </a:ext>
            </a:extLst>
          </p:cNvPr>
          <p:cNvGraphicFramePr>
            <a:graphicFrameLocks noGrp="1"/>
          </p:cNvGraphicFramePr>
          <p:nvPr>
            <p:extLst>
              <p:ext uri="{D42A27DB-BD31-4B8C-83A1-F6EECF244321}">
                <p14:modId xmlns:p14="http://schemas.microsoft.com/office/powerpoint/2010/main" val="862876829"/>
              </p:ext>
            </p:extLst>
          </p:nvPr>
        </p:nvGraphicFramePr>
        <p:xfrm>
          <a:off x="628650" y="841250"/>
          <a:ext cx="7886701" cy="4104380"/>
        </p:xfrm>
        <a:graphic>
          <a:graphicData uri="http://schemas.openxmlformats.org/drawingml/2006/table">
            <a:tbl>
              <a:tblPr firstRow="1" firstCol="1" bandRow="1">
                <a:tableStyleId>{5C22544A-7EE6-4342-B048-85BDC9FD1C3A}</a:tableStyleId>
              </a:tblPr>
              <a:tblGrid>
                <a:gridCol w="2467841">
                  <a:extLst>
                    <a:ext uri="{9D8B030D-6E8A-4147-A177-3AD203B41FA5}">
                      <a16:colId xmlns:a16="http://schemas.microsoft.com/office/drawing/2014/main" val="1504658112"/>
                    </a:ext>
                  </a:extLst>
                </a:gridCol>
                <a:gridCol w="497558">
                  <a:extLst>
                    <a:ext uri="{9D8B030D-6E8A-4147-A177-3AD203B41FA5}">
                      <a16:colId xmlns:a16="http://schemas.microsoft.com/office/drawing/2014/main" val="4088456310"/>
                    </a:ext>
                  </a:extLst>
                </a:gridCol>
                <a:gridCol w="526832">
                  <a:extLst>
                    <a:ext uri="{9D8B030D-6E8A-4147-A177-3AD203B41FA5}">
                      <a16:colId xmlns:a16="http://schemas.microsoft.com/office/drawing/2014/main" val="3386818715"/>
                    </a:ext>
                  </a:extLst>
                </a:gridCol>
                <a:gridCol w="514213">
                  <a:extLst>
                    <a:ext uri="{9D8B030D-6E8A-4147-A177-3AD203B41FA5}">
                      <a16:colId xmlns:a16="http://schemas.microsoft.com/office/drawing/2014/main" val="1123747241"/>
                    </a:ext>
                  </a:extLst>
                </a:gridCol>
                <a:gridCol w="514213">
                  <a:extLst>
                    <a:ext uri="{9D8B030D-6E8A-4147-A177-3AD203B41FA5}">
                      <a16:colId xmlns:a16="http://schemas.microsoft.com/office/drawing/2014/main" val="832941491"/>
                    </a:ext>
                  </a:extLst>
                </a:gridCol>
                <a:gridCol w="690384">
                  <a:extLst>
                    <a:ext uri="{9D8B030D-6E8A-4147-A177-3AD203B41FA5}">
                      <a16:colId xmlns:a16="http://schemas.microsoft.com/office/drawing/2014/main" val="3699589387"/>
                    </a:ext>
                  </a:extLst>
                </a:gridCol>
                <a:gridCol w="1287601">
                  <a:extLst>
                    <a:ext uri="{9D8B030D-6E8A-4147-A177-3AD203B41FA5}">
                      <a16:colId xmlns:a16="http://schemas.microsoft.com/office/drawing/2014/main" val="3084889766"/>
                    </a:ext>
                  </a:extLst>
                </a:gridCol>
                <a:gridCol w="747659">
                  <a:extLst>
                    <a:ext uri="{9D8B030D-6E8A-4147-A177-3AD203B41FA5}">
                      <a16:colId xmlns:a16="http://schemas.microsoft.com/office/drawing/2014/main" val="3187248982"/>
                    </a:ext>
                  </a:extLst>
                </a:gridCol>
                <a:gridCol w="640400">
                  <a:extLst>
                    <a:ext uri="{9D8B030D-6E8A-4147-A177-3AD203B41FA5}">
                      <a16:colId xmlns:a16="http://schemas.microsoft.com/office/drawing/2014/main" val="4226034547"/>
                    </a:ext>
                  </a:extLst>
                </a:gridCol>
              </a:tblGrid>
              <a:tr h="642946">
                <a:tc>
                  <a:txBody>
                    <a:bodyPr/>
                    <a:lstStyle/>
                    <a:p>
                      <a:endParaRPr lang="en-CA" sz="1100" dirty="0">
                        <a:effectLst/>
                        <a:latin typeface="Calibri" panose="020F0502020204030204" pitchFamily="34" charset="0"/>
                      </a:endParaRPr>
                    </a:p>
                  </a:txBody>
                  <a:tcPr marL="61784" marR="61784" marT="0" marB="0"/>
                </a:tc>
                <a:tc>
                  <a:txBody>
                    <a:bodyPr/>
                    <a:lstStyle/>
                    <a:p>
                      <a:pPr algn="ctr">
                        <a:spcAft>
                          <a:spcPts val="0"/>
                        </a:spcAft>
                      </a:pPr>
                      <a:r>
                        <a:rPr lang="en-CA" sz="1000" dirty="0">
                          <a:effectLst/>
                        </a:rPr>
                        <a:t>2016-17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2017-18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2018-19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2019-20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Months of negative change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Category</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Negative IRF periods (quarters)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Is the impulse persistent?</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1336947728"/>
                  </a:ext>
                </a:extLst>
              </a:tr>
              <a:tr h="314733">
                <a:tc>
                  <a:txBody>
                    <a:bodyPr/>
                    <a:lstStyle/>
                    <a:p>
                      <a:pPr algn="ctr">
                        <a:spcAft>
                          <a:spcPts val="0"/>
                        </a:spcAft>
                      </a:pPr>
                      <a:r>
                        <a:rPr lang="en-CA" sz="1000" dirty="0">
                          <a:effectLst/>
                        </a:rPr>
                        <a:t> </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(1)</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(2)</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(3)</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(4)</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(5)</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(6)</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(7)</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(8)</a:t>
                      </a:r>
                      <a:endParaRPr lang="en-CA" sz="11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843031640"/>
                  </a:ext>
                </a:extLst>
              </a:tr>
              <a:tr h="314733">
                <a:tc>
                  <a:txBody>
                    <a:bodyPr/>
                    <a:lstStyle/>
                    <a:p>
                      <a:pPr>
                        <a:spcAft>
                          <a:spcPts val="0"/>
                        </a:spcAft>
                      </a:pPr>
                      <a:r>
                        <a:rPr lang="en-CA" sz="1000" dirty="0">
                          <a:effectLst/>
                        </a:rPr>
                        <a:t>Accommodation and food services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12</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Emergency</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2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2486936995"/>
                  </a:ext>
                </a:extLst>
              </a:tr>
              <a:tr h="314733">
                <a:tc>
                  <a:txBody>
                    <a:bodyPr/>
                    <a:lstStyle/>
                    <a:p>
                      <a:pPr>
                        <a:spcAft>
                          <a:spcPts val="0"/>
                        </a:spcAft>
                      </a:pPr>
                      <a:r>
                        <a:rPr lang="en-CA" sz="1000" dirty="0">
                          <a:effectLst/>
                        </a:rPr>
                        <a:t>Manufacturing</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Emergency</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 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778795307"/>
                  </a:ext>
                </a:extLst>
              </a:tr>
              <a:tr h="314733">
                <a:tc>
                  <a:txBody>
                    <a:bodyPr/>
                    <a:lstStyle/>
                    <a:p>
                      <a:pPr>
                        <a:spcAft>
                          <a:spcPts val="0"/>
                        </a:spcAft>
                      </a:pPr>
                      <a:r>
                        <a:rPr lang="en-CA" sz="1000" dirty="0">
                          <a:effectLst/>
                        </a:rPr>
                        <a:t>Retail trade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-6%</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4182030649"/>
                  </a:ext>
                </a:extLst>
              </a:tr>
              <a:tr h="314733">
                <a:tc>
                  <a:txBody>
                    <a:bodyPr/>
                    <a:lstStyle/>
                    <a:p>
                      <a:pPr>
                        <a:spcAft>
                          <a:spcPts val="0"/>
                        </a:spcAft>
                      </a:pPr>
                      <a:r>
                        <a:rPr lang="en-CA" sz="1000" dirty="0">
                          <a:effectLst/>
                        </a:rPr>
                        <a:t>Transportation  and warehousing</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16%</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113818747"/>
                  </a:ext>
                </a:extLst>
              </a:tr>
              <a:tr h="314733">
                <a:tc>
                  <a:txBody>
                    <a:bodyPr/>
                    <a:lstStyle/>
                    <a:p>
                      <a:pPr>
                        <a:spcAft>
                          <a:spcPts val="0"/>
                        </a:spcAft>
                      </a:pPr>
                      <a:r>
                        <a:rPr lang="en-CA" sz="1000" dirty="0">
                          <a:effectLst/>
                        </a:rPr>
                        <a:t>Health care and social assistance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-0.4%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N/A</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2842417927"/>
                  </a:ext>
                </a:extLst>
              </a:tr>
              <a:tr h="314733">
                <a:tc>
                  <a:txBody>
                    <a:bodyPr/>
                    <a:lstStyle/>
                    <a:p>
                      <a:pPr>
                        <a:spcAft>
                          <a:spcPts val="0"/>
                        </a:spcAft>
                      </a:pPr>
                      <a:r>
                        <a:rPr lang="en-CA" sz="1000" dirty="0">
                          <a:effectLst/>
                        </a:rPr>
                        <a:t>Construction</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350538290"/>
                  </a:ext>
                </a:extLst>
              </a:tr>
              <a:tr h="314733">
                <a:tc>
                  <a:txBody>
                    <a:bodyPr/>
                    <a:lstStyle/>
                    <a:p>
                      <a:pPr>
                        <a:spcAft>
                          <a:spcPts val="0"/>
                        </a:spcAft>
                      </a:pPr>
                      <a:r>
                        <a:rPr lang="en-CA" sz="1000" dirty="0">
                          <a:effectLst/>
                        </a:rPr>
                        <a:t>Educational services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2931486978"/>
                  </a:ext>
                </a:extLst>
              </a:tr>
              <a:tr h="314733">
                <a:tc>
                  <a:txBody>
                    <a:bodyPr/>
                    <a:lstStyle/>
                    <a:p>
                      <a:pPr>
                        <a:spcAft>
                          <a:spcPts val="0"/>
                        </a:spcAft>
                      </a:pPr>
                      <a:r>
                        <a:rPr lang="en-CA" sz="1000" dirty="0">
                          <a:effectLst/>
                        </a:rPr>
                        <a:t>Finance, insurance, real estate and leasing</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Stable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624490823"/>
                  </a:ext>
                </a:extLst>
              </a:tr>
              <a:tr h="628837">
                <a:tc>
                  <a:txBody>
                    <a:bodyPr/>
                    <a:lstStyle/>
                    <a:p>
                      <a:pPr>
                        <a:spcAft>
                          <a:spcPts val="0"/>
                        </a:spcAft>
                      </a:pPr>
                      <a:r>
                        <a:rPr lang="en-CA" sz="1000" dirty="0">
                          <a:effectLst/>
                        </a:rPr>
                        <a:t>Professional, scientific and technical services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Stable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372269712"/>
                  </a:ext>
                </a:extLst>
              </a:tr>
            </a:tbl>
          </a:graphicData>
        </a:graphic>
      </p:graphicFrame>
      <p:sp>
        <p:nvSpPr>
          <p:cNvPr id="4" name="Rectangle 3">
            <a:extLst>
              <a:ext uri="{FF2B5EF4-FFF2-40B4-BE49-F238E27FC236}">
                <a16:creationId xmlns:a16="http://schemas.microsoft.com/office/drawing/2014/main" id="{4A24DEBF-7EB8-49E3-BFE1-58E21D3A347F}"/>
              </a:ext>
            </a:extLst>
          </p:cNvPr>
          <p:cNvSpPr/>
          <p:nvPr/>
        </p:nvSpPr>
        <p:spPr>
          <a:xfrm>
            <a:off x="628649" y="4956618"/>
            <a:ext cx="6804537" cy="1200329"/>
          </a:xfrm>
          <a:prstGeom prst="rect">
            <a:avLst/>
          </a:prstGeom>
        </p:spPr>
        <p:txBody>
          <a:bodyPr wrap="square">
            <a:spAutoFit/>
          </a:bodyPr>
          <a:lstStyle/>
          <a:p>
            <a:pPr>
              <a:spcAft>
                <a:spcPts val="0"/>
              </a:spcAft>
            </a:pPr>
            <a:r>
              <a:rPr lang="en-CA" sz="800" dirty="0">
                <a:latin typeface="+mj-lt"/>
                <a:ea typeface="Calibri" panose="020F0502020204030204" pitchFamily="34" charset="0"/>
              </a:rPr>
              <a:t>Notes: </a:t>
            </a:r>
          </a:p>
          <a:p>
            <a:pPr>
              <a:spcAft>
                <a:spcPts val="0"/>
              </a:spcAft>
            </a:pPr>
            <a:r>
              <a:rPr lang="en-CA" sz="800" dirty="0">
                <a:latin typeface="+mj-lt"/>
                <a:ea typeface="Calibri" panose="020F0502020204030204" pitchFamily="34" charset="0"/>
              </a:rPr>
              <a:t>(1) Columns 1 to 4 depict the annual year-over-year change in employment.</a:t>
            </a:r>
          </a:p>
          <a:p>
            <a:pPr>
              <a:spcAft>
                <a:spcPts val="0"/>
              </a:spcAft>
            </a:pPr>
            <a:r>
              <a:rPr lang="en-CA" sz="800" dirty="0">
                <a:latin typeface="+mj-lt"/>
                <a:ea typeface="Calibri" panose="020F0502020204030204" pitchFamily="34" charset="0"/>
              </a:rPr>
              <a:t>(2) Column 5 depicts the number of months of negative employment change in 2020.</a:t>
            </a:r>
          </a:p>
          <a:p>
            <a:pPr>
              <a:spcAft>
                <a:spcPts val="0"/>
              </a:spcAft>
            </a:pPr>
            <a:r>
              <a:rPr lang="en-CA" sz="800" dirty="0">
                <a:latin typeface="+mj-lt"/>
                <a:ea typeface="Calibri" panose="020F0502020204030204" pitchFamily="34" charset="0"/>
              </a:rPr>
              <a:t>(3) Column 6 depicts the category where the sector falls using the criteria listed in Table 1.</a:t>
            </a:r>
          </a:p>
          <a:p>
            <a:pPr>
              <a:spcAft>
                <a:spcPts val="0"/>
              </a:spcAft>
            </a:pPr>
            <a:r>
              <a:rPr lang="en-CA" sz="800" dirty="0">
                <a:latin typeface="+mj-lt"/>
                <a:ea typeface="Calibri" panose="020F0502020204030204" pitchFamily="34" charset="0"/>
              </a:rPr>
              <a:t>(4) Column 7 depicts the number of negative quarters of response to the COVID-19 shock starting after the first quarter of 2021, using the Impulse Response Functions (IRF). Note due to lack of data, IRF were not estimated for the Healthcare and Social Assistance sector. Also, provincial data was used to estimate the IRFs.</a:t>
            </a:r>
          </a:p>
          <a:p>
            <a:pPr>
              <a:spcAft>
                <a:spcPts val="0"/>
              </a:spcAft>
            </a:pPr>
            <a:r>
              <a:rPr lang="en-CA" sz="800" dirty="0">
                <a:latin typeface="+mj-lt"/>
                <a:ea typeface="Calibri" panose="020F0502020204030204" pitchFamily="34" charset="0"/>
              </a:rPr>
              <a:t>(5) Column 8 indicates if the response from the COVID-19 was persistent (remained negative) over the ten quarters starting from the first quarter of 2021.</a:t>
            </a:r>
            <a:endParaRPr lang="en-CA" sz="800" dirty="0">
              <a:effectLst/>
              <a:latin typeface="+mj-lt"/>
              <a:ea typeface="Calibri" panose="020F0502020204030204" pitchFamily="34" charset="0"/>
            </a:endParaRPr>
          </a:p>
        </p:txBody>
      </p:sp>
      <p:sp>
        <p:nvSpPr>
          <p:cNvPr id="9" name="Rectangle 8">
            <a:extLst>
              <a:ext uri="{FF2B5EF4-FFF2-40B4-BE49-F238E27FC236}">
                <a16:creationId xmlns:a16="http://schemas.microsoft.com/office/drawing/2014/main" id="{C79DC607-0905-4538-B757-4F2DE6A37B5F}"/>
              </a:ext>
            </a:extLst>
          </p:cNvPr>
          <p:cNvSpPr/>
          <p:nvPr/>
        </p:nvSpPr>
        <p:spPr>
          <a:xfrm>
            <a:off x="5850194" y="1456319"/>
            <a:ext cx="1259359" cy="3510121"/>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893172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905749" cy="841247"/>
          </a:xfrm>
        </p:spPr>
        <p:txBody>
          <a:bodyPr/>
          <a:lstStyle/>
          <a:p>
            <a:pPr algn="ctr"/>
            <a:r>
              <a:rPr lang="en-US" dirty="0">
                <a:solidFill>
                  <a:srgbClr val="101820"/>
                </a:solidFill>
              </a:rPr>
              <a:t>Sector Analysis</a:t>
            </a:r>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23</a:t>
            </a:fld>
            <a:endParaRPr lang="en-US" dirty="0">
              <a:solidFill>
                <a:srgbClr val="101820"/>
              </a:solidFill>
            </a:endParaRPr>
          </a:p>
        </p:txBody>
      </p:sp>
      <p:graphicFrame>
        <p:nvGraphicFramePr>
          <p:cNvPr id="3" name="Table 2">
            <a:extLst>
              <a:ext uri="{FF2B5EF4-FFF2-40B4-BE49-F238E27FC236}">
                <a16:creationId xmlns:a16="http://schemas.microsoft.com/office/drawing/2014/main" id="{78214AE4-674B-46F1-8310-E3D4663F9DC0}"/>
              </a:ext>
            </a:extLst>
          </p:cNvPr>
          <p:cNvGraphicFramePr>
            <a:graphicFrameLocks noGrp="1"/>
          </p:cNvGraphicFramePr>
          <p:nvPr>
            <p:extLst>
              <p:ext uri="{D42A27DB-BD31-4B8C-83A1-F6EECF244321}">
                <p14:modId xmlns:p14="http://schemas.microsoft.com/office/powerpoint/2010/main" val="669880579"/>
              </p:ext>
            </p:extLst>
          </p:nvPr>
        </p:nvGraphicFramePr>
        <p:xfrm>
          <a:off x="628650" y="841250"/>
          <a:ext cx="7886701" cy="4104380"/>
        </p:xfrm>
        <a:graphic>
          <a:graphicData uri="http://schemas.openxmlformats.org/drawingml/2006/table">
            <a:tbl>
              <a:tblPr firstRow="1" firstCol="1" bandRow="1">
                <a:tableStyleId>{5C22544A-7EE6-4342-B048-85BDC9FD1C3A}</a:tableStyleId>
              </a:tblPr>
              <a:tblGrid>
                <a:gridCol w="2467841">
                  <a:extLst>
                    <a:ext uri="{9D8B030D-6E8A-4147-A177-3AD203B41FA5}">
                      <a16:colId xmlns:a16="http://schemas.microsoft.com/office/drawing/2014/main" val="1504658112"/>
                    </a:ext>
                  </a:extLst>
                </a:gridCol>
                <a:gridCol w="497558">
                  <a:extLst>
                    <a:ext uri="{9D8B030D-6E8A-4147-A177-3AD203B41FA5}">
                      <a16:colId xmlns:a16="http://schemas.microsoft.com/office/drawing/2014/main" val="4088456310"/>
                    </a:ext>
                  </a:extLst>
                </a:gridCol>
                <a:gridCol w="526832">
                  <a:extLst>
                    <a:ext uri="{9D8B030D-6E8A-4147-A177-3AD203B41FA5}">
                      <a16:colId xmlns:a16="http://schemas.microsoft.com/office/drawing/2014/main" val="3386818715"/>
                    </a:ext>
                  </a:extLst>
                </a:gridCol>
                <a:gridCol w="514213">
                  <a:extLst>
                    <a:ext uri="{9D8B030D-6E8A-4147-A177-3AD203B41FA5}">
                      <a16:colId xmlns:a16="http://schemas.microsoft.com/office/drawing/2014/main" val="1123747241"/>
                    </a:ext>
                  </a:extLst>
                </a:gridCol>
                <a:gridCol w="514213">
                  <a:extLst>
                    <a:ext uri="{9D8B030D-6E8A-4147-A177-3AD203B41FA5}">
                      <a16:colId xmlns:a16="http://schemas.microsoft.com/office/drawing/2014/main" val="832941491"/>
                    </a:ext>
                  </a:extLst>
                </a:gridCol>
                <a:gridCol w="690384">
                  <a:extLst>
                    <a:ext uri="{9D8B030D-6E8A-4147-A177-3AD203B41FA5}">
                      <a16:colId xmlns:a16="http://schemas.microsoft.com/office/drawing/2014/main" val="3699589387"/>
                    </a:ext>
                  </a:extLst>
                </a:gridCol>
                <a:gridCol w="1287601">
                  <a:extLst>
                    <a:ext uri="{9D8B030D-6E8A-4147-A177-3AD203B41FA5}">
                      <a16:colId xmlns:a16="http://schemas.microsoft.com/office/drawing/2014/main" val="3084889766"/>
                    </a:ext>
                  </a:extLst>
                </a:gridCol>
                <a:gridCol w="747659">
                  <a:extLst>
                    <a:ext uri="{9D8B030D-6E8A-4147-A177-3AD203B41FA5}">
                      <a16:colId xmlns:a16="http://schemas.microsoft.com/office/drawing/2014/main" val="3187248982"/>
                    </a:ext>
                  </a:extLst>
                </a:gridCol>
                <a:gridCol w="640400">
                  <a:extLst>
                    <a:ext uri="{9D8B030D-6E8A-4147-A177-3AD203B41FA5}">
                      <a16:colId xmlns:a16="http://schemas.microsoft.com/office/drawing/2014/main" val="4226034547"/>
                    </a:ext>
                  </a:extLst>
                </a:gridCol>
              </a:tblGrid>
              <a:tr h="642946">
                <a:tc>
                  <a:txBody>
                    <a:bodyPr/>
                    <a:lstStyle/>
                    <a:p>
                      <a:endParaRPr lang="en-CA" sz="1100" dirty="0">
                        <a:effectLst/>
                        <a:latin typeface="Calibri" panose="020F0502020204030204" pitchFamily="34" charset="0"/>
                      </a:endParaRPr>
                    </a:p>
                  </a:txBody>
                  <a:tcPr marL="61784" marR="61784" marT="0" marB="0"/>
                </a:tc>
                <a:tc>
                  <a:txBody>
                    <a:bodyPr/>
                    <a:lstStyle/>
                    <a:p>
                      <a:pPr algn="ctr">
                        <a:spcAft>
                          <a:spcPts val="0"/>
                        </a:spcAft>
                      </a:pPr>
                      <a:r>
                        <a:rPr lang="en-CA" sz="1000" dirty="0">
                          <a:effectLst/>
                        </a:rPr>
                        <a:t>2016-17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2017-18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2018-19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2019-20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Months of negative change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Category</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Negative IRF periods (quarters)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Is the impulse persistent?</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1336947728"/>
                  </a:ext>
                </a:extLst>
              </a:tr>
              <a:tr h="314733">
                <a:tc>
                  <a:txBody>
                    <a:bodyPr/>
                    <a:lstStyle/>
                    <a:p>
                      <a:pPr algn="ctr">
                        <a:spcAft>
                          <a:spcPts val="0"/>
                        </a:spcAft>
                      </a:pPr>
                      <a:r>
                        <a:rPr lang="en-CA" sz="1000" dirty="0">
                          <a:effectLst/>
                        </a:rPr>
                        <a:t> </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(1)</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(2)</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(3)</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(4)</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(5)</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(6)</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(7)</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(8)</a:t>
                      </a:r>
                      <a:endParaRPr lang="en-CA" sz="11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843031640"/>
                  </a:ext>
                </a:extLst>
              </a:tr>
              <a:tr h="314733">
                <a:tc>
                  <a:txBody>
                    <a:bodyPr/>
                    <a:lstStyle/>
                    <a:p>
                      <a:pPr>
                        <a:spcAft>
                          <a:spcPts val="0"/>
                        </a:spcAft>
                      </a:pPr>
                      <a:r>
                        <a:rPr lang="en-CA" sz="1000" dirty="0">
                          <a:effectLst/>
                        </a:rPr>
                        <a:t>Accommodation and food services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12</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Emergency</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2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2486936995"/>
                  </a:ext>
                </a:extLst>
              </a:tr>
              <a:tr h="314733">
                <a:tc>
                  <a:txBody>
                    <a:bodyPr/>
                    <a:lstStyle/>
                    <a:p>
                      <a:pPr>
                        <a:spcAft>
                          <a:spcPts val="0"/>
                        </a:spcAft>
                      </a:pPr>
                      <a:r>
                        <a:rPr lang="en-CA" sz="1000" dirty="0">
                          <a:effectLst/>
                        </a:rPr>
                        <a:t>Manufacturing</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Emergency</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 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778795307"/>
                  </a:ext>
                </a:extLst>
              </a:tr>
              <a:tr h="314733">
                <a:tc>
                  <a:txBody>
                    <a:bodyPr/>
                    <a:lstStyle/>
                    <a:p>
                      <a:pPr>
                        <a:spcAft>
                          <a:spcPts val="0"/>
                        </a:spcAft>
                      </a:pPr>
                      <a:r>
                        <a:rPr lang="en-CA" sz="1000" dirty="0">
                          <a:effectLst/>
                        </a:rPr>
                        <a:t>Retail trade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-6%</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4182030649"/>
                  </a:ext>
                </a:extLst>
              </a:tr>
              <a:tr h="314733">
                <a:tc>
                  <a:txBody>
                    <a:bodyPr/>
                    <a:lstStyle/>
                    <a:p>
                      <a:pPr>
                        <a:spcAft>
                          <a:spcPts val="0"/>
                        </a:spcAft>
                      </a:pPr>
                      <a:r>
                        <a:rPr lang="en-CA" sz="1000" dirty="0">
                          <a:effectLst/>
                        </a:rPr>
                        <a:t>Transportation  and warehousing</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16%</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113818747"/>
                  </a:ext>
                </a:extLst>
              </a:tr>
              <a:tr h="314733">
                <a:tc>
                  <a:txBody>
                    <a:bodyPr/>
                    <a:lstStyle/>
                    <a:p>
                      <a:pPr>
                        <a:spcAft>
                          <a:spcPts val="0"/>
                        </a:spcAft>
                      </a:pPr>
                      <a:r>
                        <a:rPr lang="en-CA" sz="1000" dirty="0">
                          <a:effectLst/>
                        </a:rPr>
                        <a:t>Health care and social assistance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-0.4%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N/A</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2842417927"/>
                  </a:ext>
                </a:extLst>
              </a:tr>
              <a:tr h="314733">
                <a:tc>
                  <a:txBody>
                    <a:bodyPr/>
                    <a:lstStyle/>
                    <a:p>
                      <a:pPr>
                        <a:spcAft>
                          <a:spcPts val="0"/>
                        </a:spcAft>
                      </a:pPr>
                      <a:r>
                        <a:rPr lang="en-CA" sz="1000" dirty="0">
                          <a:effectLst/>
                        </a:rPr>
                        <a:t>Construction</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350538290"/>
                  </a:ext>
                </a:extLst>
              </a:tr>
              <a:tr h="314733">
                <a:tc>
                  <a:txBody>
                    <a:bodyPr/>
                    <a:lstStyle/>
                    <a:p>
                      <a:pPr>
                        <a:spcAft>
                          <a:spcPts val="0"/>
                        </a:spcAft>
                      </a:pPr>
                      <a:r>
                        <a:rPr lang="en-CA" sz="1000" dirty="0">
                          <a:effectLst/>
                        </a:rPr>
                        <a:t>Educational services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2931486978"/>
                  </a:ext>
                </a:extLst>
              </a:tr>
              <a:tr h="314733">
                <a:tc>
                  <a:txBody>
                    <a:bodyPr/>
                    <a:lstStyle/>
                    <a:p>
                      <a:pPr>
                        <a:spcAft>
                          <a:spcPts val="0"/>
                        </a:spcAft>
                      </a:pPr>
                      <a:r>
                        <a:rPr lang="en-CA" sz="1000" dirty="0">
                          <a:effectLst/>
                        </a:rPr>
                        <a:t>Finance, insurance, real estate and leasing</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Stable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624490823"/>
                  </a:ext>
                </a:extLst>
              </a:tr>
              <a:tr h="628837">
                <a:tc>
                  <a:txBody>
                    <a:bodyPr/>
                    <a:lstStyle/>
                    <a:p>
                      <a:pPr>
                        <a:spcAft>
                          <a:spcPts val="0"/>
                        </a:spcAft>
                      </a:pPr>
                      <a:r>
                        <a:rPr lang="en-CA" sz="1000" dirty="0">
                          <a:effectLst/>
                        </a:rPr>
                        <a:t>Professional, scientific and technical services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Stable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372269712"/>
                  </a:ext>
                </a:extLst>
              </a:tr>
            </a:tbl>
          </a:graphicData>
        </a:graphic>
      </p:graphicFrame>
      <p:sp>
        <p:nvSpPr>
          <p:cNvPr id="4" name="Rectangle 3">
            <a:extLst>
              <a:ext uri="{FF2B5EF4-FFF2-40B4-BE49-F238E27FC236}">
                <a16:creationId xmlns:a16="http://schemas.microsoft.com/office/drawing/2014/main" id="{4A24DEBF-7EB8-49E3-BFE1-58E21D3A347F}"/>
              </a:ext>
            </a:extLst>
          </p:cNvPr>
          <p:cNvSpPr/>
          <p:nvPr/>
        </p:nvSpPr>
        <p:spPr>
          <a:xfrm>
            <a:off x="628649" y="4956618"/>
            <a:ext cx="6804537" cy="1200329"/>
          </a:xfrm>
          <a:prstGeom prst="rect">
            <a:avLst/>
          </a:prstGeom>
        </p:spPr>
        <p:txBody>
          <a:bodyPr wrap="square">
            <a:spAutoFit/>
          </a:bodyPr>
          <a:lstStyle/>
          <a:p>
            <a:pPr>
              <a:spcAft>
                <a:spcPts val="0"/>
              </a:spcAft>
            </a:pPr>
            <a:r>
              <a:rPr lang="en-CA" sz="800" dirty="0">
                <a:latin typeface="+mj-lt"/>
                <a:ea typeface="Calibri" panose="020F0502020204030204" pitchFamily="34" charset="0"/>
              </a:rPr>
              <a:t>Notes: </a:t>
            </a:r>
          </a:p>
          <a:p>
            <a:pPr>
              <a:spcAft>
                <a:spcPts val="0"/>
              </a:spcAft>
            </a:pPr>
            <a:r>
              <a:rPr lang="en-CA" sz="800" dirty="0">
                <a:latin typeface="+mj-lt"/>
                <a:ea typeface="Calibri" panose="020F0502020204030204" pitchFamily="34" charset="0"/>
              </a:rPr>
              <a:t>(1) Columns 1 to 4 depict the annual year-over-year change in employment.</a:t>
            </a:r>
          </a:p>
          <a:p>
            <a:pPr>
              <a:spcAft>
                <a:spcPts val="0"/>
              </a:spcAft>
            </a:pPr>
            <a:r>
              <a:rPr lang="en-CA" sz="800" dirty="0">
                <a:latin typeface="+mj-lt"/>
                <a:ea typeface="Calibri" panose="020F0502020204030204" pitchFamily="34" charset="0"/>
              </a:rPr>
              <a:t>(2) Column 5 depicts the number of months of negative employment change in 2020.</a:t>
            </a:r>
          </a:p>
          <a:p>
            <a:pPr>
              <a:spcAft>
                <a:spcPts val="0"/>
              </a:spcAft>
            </a:pPr>
            <a:r>
              <a:rPr lang="en-CA" sz="800" dirty="0">
                <a:latin typeface="+mj-lt"/>
                <a:ea typeface="Calibri" panose="020F0502020204030204" pitchFamily="34" charset="0"/>
              </a:rPr>
              <a:t>(3) Column 6 depicts the category where the sector falls using the criteria listed in Table 1.</a:t>
            </a:r>
          </a:p>
          <a:p>
            <a:pPr>
              <a:spcAft>
                <a:spcPts val="0"/>
              </a:spcAft>
            </a:pPr>
            <a:r>
              <a:rPr lang="en-CA" sz="800" dirty="0">
                <a:latin typeface="+mj-lt"/>
                <a:ea typeface="Calibri" panose="020F0502020204030204" pitchFamily="34" charset="0"/>
              </a:rPr>
              <a:t>(4) Column 7 depicts the number of negative quarters of response to the COVID-19 shock starting after the first quarter of 2021, using the Impulse Response Functions (IRF). Note due to lack of data, IRF were not estimated for the Healthcare and Social Assistance sector. Also, provincial data was used to estimate the IRFs.</a:t>
            </a:r>
          </a:p>
          <a:p>
            <a:pPr>
              <a:spcAft>
                <a:spcPts val="0"/>
              </a:spcAft>
            </a:pPr>
            <a:r>
              <a:rPr lang="en-CA" sz="800" dirty="0">
                <a:latin typeface="+mj-lt"/>
                <a:ea typeface="Calibri" panose="020F0502020204030204" pitchFamily="34" charset="0"/>
              </a:rPr>
              <a:t>(5) Column 8 indicates if the response from the COVID-19 was persistent (remained negative) over the ten quarters starting from the first quarter of 2021.</a:t>
            </a:r>
            <a:endParaRPr lang="en-CA" sz="800" dirty="0">
              <a:effectLst/>
              <a:latin typeface="+mj-lt"/>
              <a:ea typeface="Calibri" panose="020F0502020204030204" pitchFamily="34" charset="0"/>
            </a:endParaRPr>
          </a:p>
        </p:txBody>
      </p:sp>
      <p:sp>
        <p:nvSpPr>
          <p:cNvPr id="5" name="Rectangle 4">
            <a:extLst>
              <a:ext uri="{FF2B5EF4-FFF2-40B4-BE49-F238E27FC236}">
                <a16:creationId xmlns:a16="http://schemas.microsoft.com/office/drawing/2014/main" id="{8E93F4F4-D366-437C-867B-91F407CFF5C1}"/>
              </a:ext>
            </a:extLst>
          </p:cNvPr>
          <p:cNvSpPr/>
          <p:nvPr/>
        </p:nvSpPr>
        <p:spPr>
          <a:xfrm>
            <a:off x="647698" y="1809135"/>
            <a:ext cx="7867651" cy="599768"/>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369789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905749" cy="841247"/>
          </a:xfrm>
        </p:spPr>
        <p:txBody>
          <a:bodyPr/>
          <a:lstStyle/>
          <a:p>
            <a:pPr algn="ctr"/>
            <a:r>
              <a:rPr lang="en-US" dirty="0">
                <a:solidFill>
                  <a:srgbClr val="101820"/>
                </a:solidFill>
              </a:rPr>
              <a:t>Sector Analysis</a:t>
            </a:r>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24</a:t>
            </a:fld>
            <a:endParaRPr lang="en-US" dirty="0">
              <a:solidFill>
                <a:srgbClr val="101820"/>
              </a:solidFill>
            </a:endParaRPr>
          </a:p>
        </p:txBody>
      </p:sp>
      <p:graphicFrame>
        <p:nvGraphicFramePr>
          <p:cNvPr id="3" name="Table 2">
            <a:extLst>
              <a:ext uri="{FF2B5EF4-FFF2-40B4-BE49-F238E27FC236}">
                <a16:creationId xmlns:a16="http://schemas.microsoft.com/office/drawing/2014/main" id="{78214AE4-674B-46F1-8310-E3D4663F9DC0}"/>
              </a:ext>
            </a:extLst>
          </p:cNvPr>
          <p:cNvGraphicFramePr>
            <a:graphicFrameLocks noGrp="1"/>
          </p:cNvGraphicFramePr>
          <p:nvPr>
            <p:extLst>
              <p:ext uri="{D42A27DB-BD31-4B8C-83A1-F6EECF244321}">
                <p14:modId xmlns:p14="http://schemas.microsoft.com/office/powerpoint/2010/main" val="268279296"/>
              </p:ext>
            </p:extLst>
          </p:nvPr>
        </p:nvGraphicFramePr>
        <p:xfrm>
          <a:off x="628650" y="841250"/>
          <a:ext cx="7886701" cy="4104380"/>
        </p:xfrm>
        <a:graphic>
          <a:graphicData uri="http://schemas.openxmlformats.org/drawingml/2006/table">
            <a:tbl>
              <a:tblPr firstRow="1" firstCol="1" bandRow="1">
                <a:tableStyleId>{5C22544A-7EE6-4342-B048-85BDC9FD1C3A}</a:tableStyleId>
              </a:tblPr>
              <a:tblGrid>
                <a:gridCol w="2467841">
                  <a:extLst>
                    <a:ext uri="{9D8B030D-6E8A-4147-A177-3AD203B41FA5}">
                      <a16:colId xmlns:a16="http://schemas.microsoft.com/office/drawing/2014/main" val="1504658112"/>
                    </a:ext>
                  </a:extLst>
                </a:gridCol>
                <a:gridCol w="497558">
                  <a:extLst>
                    <a:ext uri="{9D8B030D-6E8A-4147-A177-3AD203B41FA5}">
                      <a16:colId xmlns:a16="http://schemas.microsoft.com/office/drawing/2014/main" val="4088456310"/>
                    </a:ext>
                  </a:extLst>
                </a:gridCol>
                <a:gridCol w="526832">
                  <a:extLst>
                    <a:ext uri="{9D8B030D-6E8A-4147-A177-3AD203B41FA5}">
                      <a16:colId xmlns:a16="http://schemas.microsoft.com/office/drawing/2014/main" val="3386818715"/>
                    </a:ext>
                  </a:extLst>
                </a:gridCol>
                <a:gridCol w="514213">
                  <a:extLst>
                    <a:ext uri="{9D8B030D-6E8A-4147-A177-3AD203B41FA5}">
                      <a16:colId xmlns:a16="http://schemas.microsoft.com/office/drawing/2014/main" val="1123747241"/>
                    </a:ext>
                  </a:extLst>
                </a:gridCol>
                <a:gridCol w="514213">
                  <a:extLst>
                    <a:ext uri="{9D8B030D-6E8A-4147-A177-3AD203B41FA5}">
                      <a16:colId xmlns:a16="http://schemas.microsoft.com/office/drawing/2014/main" val="832941491"/>
                    </a:ext>
                  </a:extLst>
                </a:gridCol>
                <a:gridCol w="690384">
                  <a:extLst>
                    <a:ext uri="{9D8B030D-6E8A-4147-A177-3AD203B41FA5}">
                      <a16:colId xmlns:a16="http://schemas.microsoft.com/office/drawing/2014/main" val="3699589387"/>
                    </a:ext>
                  </a:extLst>
                </a:gridCol>
                <a:gridCol w="1287601">
                  <a:extLst>
                    <a:ext uri="{9D8B030D-6E8A-4147-A177-3AD203B41FA5}">
                      <a16:colId xmlns:a16="http://schemas.microsoft.com/office/drawing/2014/main" val="3084889766"/>
                    </a:ext>
                  </a:extLst>
                </a:gridCol>
                <a:gridCol w="747659">
                  <a:extLst>
                    <a:ext uri="{9D8B030D-6E8A-4147-A177-3AD203B41FA5}">
                      <a16:colId xmlns:a16="http://schemas.microsoft.com/office/drawing/2014/main" val="3187248982"/>
                    </a:ext>
                  </a:extLst>
                </a:gridCol>
                <a:gridCol w="640400">
                  <a:extLst>
                    <a:ext uri="{9D8B030D-6E8A-4147-A177-3AD203B41FA5}">
                      <a16:colId xmlns:a16="http://schemas.microsoft.com/office/drawing/2014/main" val="4226034547"/>
                    </a:ext>
                  </a:extLst>
                </a:gridCol>
              </a:tblGrid>
              <a:tr h="642946">
                <a:tc>
                  <a:txBody>
                    <a:bodyPr/>
                    <a:lstStyle/>
                    <a:p>
                      <a:endParaRPr lang="en-CA" sz="1100" dirty="0">
                        <a:effectLst/>
                        <a:latin typeface="Calibri" panose="020F0502020204030204" pitchFamily="34" charset="0"/>
                      </a:endParaRPr>
                    </a:p>
                  </a:txBody>
                  <a:tcPr marL="61784" marR="61784" marT="0" marB="0"/>
                </a:tc>
                <a:tc>
                  <a:txBody>
                    <a:bodyPr/>
                    <a:lstStyle/>
                    <a:p>
                      <a:pPr algn="ctr">
                        <a:spcAft>
                          <a:spcPts val="0"/>
                        </a:spcAft>
                      </a:pPr>
                      <a:r>
                        <a:rPr lang="en-CA" sz="1000" dirty="0">
                          <a:effectLst/>
                        </a:rPr>
                        <a:t>2016-17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2017-18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2018-19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2019-20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Months of negative change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Category</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Negative IRF periods (quarters)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Is the impulse persistent?</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1336947728"/>
                  </a:ext>
                </a:extLst>
              </a:tr>
              <a:tr h="314733">
                <a:tc>
                  <a:txBody>
                    <a:bodyPr/>
                    <a:lstStyle/>
                    <a:p>
                      <a:pPr algn="ctr">
                        <a:spcAft>
                          <a:spcPts val="0"/>
                        </a:spcAft>
                      </a:pPr>
                      <a:r>
                        <a:rPr lang="en-CA" sz="1000" dirty="0">
                          <a:effectLst/>
                        </a:rPr>
                        <a:t> </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(1)</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(2)</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(3)</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(4)</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(5)</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(6)</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(7)</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(8)</a:t>
                      </a:r>
                      <a:endParaRPr lang="en-CA" sz="11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843031640"/>
                  </a:ext>
                </a:extLst>
              </a:tr>
              <a:tr h="314733">
                <a:tc>
                  <a:txBody>
                    <a:bodyPr/>
                    <a:lstStyle/>
                    <a:p>
                      <a:pPr>
                        <a:spcAft>
                          <a:spcPts val="0"/>
                        </a:spcAft>
                      </a:pPr>
                      <a:r>
                        <a:rPr lang="en-CA" sz="1000" dirty="0">
                          <a:effectLst/>
                        </a:rPr>
                        <a:t>Accommodation and food services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12</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Emergency</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2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2486936995"/>
                  </a:ext>
                </a:extLst>
              </a:tr>
              <a:tr h="314733">
                <a:tc>
                  <a:txBody>
                    <a:bodyPr/>
                    <a:lstStyle/>
                    <a:p>
                      <a:pPr>
                        <a:spcAft>
                          <a:spcPts val="0"/>
                        </a:spcAft>
                      </a:pPr>
                      <a:r>
                        <a:rPr lang="en-CA" sz="1000" dirty="0">
                          <a:effectLst/>
                        </a:rPr>
                        <a:t>Manufacturing</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Emergency</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 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778795307"/>
                  </a:ext>
                </a:extLst>
              </a:tr>
              <a:tr h="314733">
                <a:tc>
                  <a:txBody>
                    <a:bodyPr/>
                    <a:lstStyle/>
                    <a:p>
                      <a:pPr>
                        <a:spcAft>
                          <a:spcPts val="0"/>
                        </a:spcAft>
                      </a:pPr>
                      <a:r>
                        <a:rPr lang="en-CA" sz="1000" dirty="0">
                          <a:effectLst/>
                        </a:rPr>
                        <a:t>Retail trade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-6%</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4182030649"/>
                  </a:ext>
                </a:extLst>
              </a:tr>
              <a:tr h="314733">
                <a:tc>
                  <a:txBody>
                    <a:bodyPr/>
                    <a:lstStyle/>
                    <a:p>
                      <a:pPr>
                        <a:spcAft>
                          <a:spcPts val="0"/>
                        </a:spcAft>
                      </a:pPr>
                      <a:r>
                        <a:rPr lang="en-CA" sz="1000" dirty="0">
                          <a:effectLst/>
                        </a:rPr>
                        <a:t>Transportation  and warehousing</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16%</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113818747"/>
                  </a:ext>
                </a:extLst>
              </a:tr>
              <a:tr h="314733">
                <a:tc>
                  <a:txBody>
                    <a:bodyPr/>
                    <a:lstStyle/>
                    <a:p>
                      <a:pPr>
                        <a:spcAft>
                          <a:spcPts val="0"/>
                        </a:spcAft>
                      </a:pPr>
                      <a:r>
                        <a:rPr lang="en-CA" sz="1000" dirty="0">
                          <a:effectLst/>
                        </a:rPr>
                        <a:t>Health care and social assistance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-0.4%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N/A</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2842417927"/>
                  </a:ext>
                </a:extLst>
              </a:tr>
              <a:tr h="314733">
                <a:tc>
                  <a:txBody>
                    <a:bodyPr/>
                    <a:lstStyle/>
                    <a:p>
                      <a:pPr>
                        <a:spcAft>
                          <a:spcPts val="0"/>
                        </a:spcAft>
                      </a:pPr>
                      <a:r>
                        <a:rPr lang="en-CA" sz="1000" dirty="0">
                          <a:effectLst/>
                        </a:rPr>
                        <a:t>Construction</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350538290"/>
                  </a:ext>
                </a:extLst>
              </a:tr>
              <a:tr h="314733">
                <a:tc>
                  <a:txBody>
                    <a:bodyPr/>
                    <a:lstStyle/>
                    <a:p>
                      <a:pPr>
                        <a:spcAft>
                          <a:spcPts val="0"/>
                        </a:spcAft>
                      </a:pPr>
                      <a:r>
                        <a:rPr lang="en-CA" sz="1000" dirty="0">
                          <a:effectLst/>
                        </a:rPr>
                        <a:t>Educational services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2931486978"/>
                  </a:ext>
                </a:extLst>
              </a:tr>
              <a:tr h="314733">
                <a:tc>
                  <a:txBody>
                    <a:bodyPr/>
                    <a:lstStyle/>
                    <a:p>
                      <a:pPr>
                        <a:spcAft>
                          <a:spcPts val="0"/>
                        </a:spcAft>
                      </a:pPr>
                      <a:r>
                        <a:rPr lang="en-CA" sz="1000" dirty="0">
                          <a:effectLst/>
                        </a:rPr>
                        <a:t>Finance, insurance, real estate and leasing</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Stable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624490823"/>
                  </a:ext>
                </a:extLst>
              </a:tr>
              <a:tr h="628837">
                <a:tc>
                  <a:txBody>
                    <a:bodyPr/>
                    <a:lstStyle/>
                    <a:p>
                      <a:pPr>
                        <a:spcAft>
                          <a:spcPts val="0"/>
                        </a:spcAft>
                      </a:pPr>
                      <a:r>
                        <a:rPr lang="en-CA" sz="1000" dirty="0">
                          <a:effectLst/>
                        </a:rPr>
                        <a:t>Professional, scientific and technical services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Stable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372269712"/>
                  </a:ext>
                </a:extLst>
              </a:tr>
            </a:tbl>
          </a:graphicData>
        </a:graphic>
      </p:graphicFrame>
      <p:sp>
        <p:nvSpPr>
          <p:cNvPr id="4" name="Rectangle 3">
            <a:extLst>
              <a:ext uri="{FF2B5EF4-FFF2-40B4-BE49-F238E27FC236}">
                <a16:creationId xmlns:a16="http://schemas.microsoft.com/office/drawing/2014/main" id="{4A24DEBF-7EB8-49E3-BFE1-58E21D3A347F}"/>
              </a:ext>
            </a:extLst>
          </p:cNvPr>
          <p:cNvSpPr/>
          <p:nvPr/>
        </p:nvSpPr>
        <p:spPr>
          <a:xfrm>
            <a:off x="628649" y="4956618"/>
            <a:ext cx="6804537" cy="1200329"/>
          </a:xfrm>
          <a:prstGeom prst="rect">
            <a:avLst/>
          </a:prstGeom>
        </p:spPr>
        <p:txBody>
          <a:bodyPr wrap="square">
            <a:spAutoFit/>
          </a:bodyPr>
          <a:lstStyle/>
          <a:p>
            <a:pPr>
              <a:spcAft>
                <a:spcPts val="0"/>
              </a:spcAft>
            </a:pPr>
            <a:r>
              <a:rPr lang="en-CA" sz="800" dirty="0">
                <a:latin typeface="+mj-lt"/>
                <a:ea typeface="Calibri" panose="020F0502020204030204" pitchFamily="34" charset="0"/>
              </a:rPr>
              <a:t>Notes: </a:t>
            </a:r>
          </a:p>
          <a:p>
            <a:pPr>
              <a:spcAft>
                <a:spcPts val="0"/>
              </a:spcAft>
            </a:pPr>
            <a:r>
              <a:rPr lang="en-CA" sz="800" dirty="0">
                <a:latin typeface="+mj-lt"/>
                <a:ea typeface="Calibri" panose="020F0502020204030204" pitchFamily="34" charset="0"/>
              </a:rPr>
              <a:t>(1) Columns 1 to 4 depict the annual year-over-year change in employment.</a:t>
            </a:r>
          </a:p>
          <a:p>
            <a:pPr>
              <a:spcAft>
                <a:spcPts val="0"/>
              </a:spcAft>
            </a:pPr>
            <a:r>
              <a:rPr lang="en-CA" sz="800" dirty="0">
                <a:latin typeface="+mj-lt"/>
                <a:ea typeface="Calibri" panose="020F0502020204030204" pitchFamily="34" charset="0"/>
              </a:rPr>
              <a:t>(2) Column 5 depicts the number of months of negative employment change in 2020.</a:t>
            </a:r>
          </a:p>
          <a:p>
            <a:pPr>
              <a:spcAft>
                <a:spcPts val="0"/>
              </a:spcAft>
            </a:pPr>
            <a:r>
              <a:rPr lang="en-CA" sz="800" dirty="0">
                <a:latin typeface="+mj-lt"/>
                <a:ea typeface="Calibri" panose="020F0502020204030204" pitchFamily="34" charset="0"/>
              </a:rPr>
              <a:t>(3) Column 6 depicts the category where the sector falls using the criteria listed in Table 1.</a:t>
            </a:r>
          </a:p>
          <a:p>
            <a:pPr>
              <a:spcAft>
                <a:spcPts val="0"/>
              </a:spcAft>
            </a:pPr>
            <a:r>
              <a:rPr lang="en-CA" sz="800" dirty="0">
                <a:latin typeface="+mj-lt"/>
                <a:ea typeface="Calibri" panose="020F0502020204030204" pitchFamily="34" charset="0"/>
              </a:rPr>
              <a:t>(4) Column 7 depicts the number of negative quarters of response to the COVID-19 shock starting after the first quarter of 2021, using the Impulse Response Functions (IRF). Note due to lack of data, IRF were not estimated for the Healthcare and Social Assistance sector. Also, provincial data was used to estimate the IRFs.</a:t>
            </a:r>
          </a:p>
          <a:p>
            <a:pPr>
              <a:spcAft>
                <a:spcPts val="0"/>
              </a:spcAft>
            </a:pPr>
            <a:r>
              <a:rPr lang="en-CA" sz="800" dirty="0">
                <a:latin typeface="+mj-lt"/>
                <a:ea typeface="Calibri" panose="020F0502020204030204" pitchFamily="34" charset="0"/>
              </a:rPr>
              <a:t>(5) Column 8 indicates if the response from the COVID-19 was persistent (remained negative) over the ten quarters starting from the first quarter of 2021.</a:t>
            </a:r>
            <a:endParaRPr lang="en-CA" sz="800" dirty="0">
              <a:effectLst/>
              <a:latin typeface="+mj-lt"/>
              <a:ea typeface="Calibri" panose="020F0502020204030204" pitchFamily="34" charset="0"/>
            </a:endParaRPr>
          </a:p>
        </p:txBody>
      </p:sp>
      <p:sp>
        <p:nvSpPr>
          <p:cNvPr id="7" name="Rectangle 6">
            <a:extLst>
              <a:ext uri="{FF2B5EF4-FFF2-40B4-BE49-F238E27FC236}">
                <a16:creationId xmlns:a16="http://schemas.microsoft.com/office/drawing/2014/main" id="{BEE06A1C-4333-4304-91D5-81A43FB8927D}"/>
              </a:ext>
            </a:extLst>
          </p:cNvPr>
          <p:cNvSpPr/>
          <p:nvPr/>
        </p:nvSpPr>
        <p:spPr>
          <a:xfrm>
            <a:off x="647699" y="2419891"/>
            <a:ext cx="7876869" cy="1581838"/>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914803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905749" cy="841247"/>
          </a:xfrm>
        </p:spPr>
        <p:txBody>
          <a:bodyPr/>
          <a:lstStyle/>
          <a:p>
            <a:pPr algn="ctr"/>
            <a:r>
              <a:rPr lang="en-US" dirty="0">
                <a:solidFill>
                  <a:srgbClr val="101820"/>
                </a:solidFill>
              </a:rPr>
              <a:t>Sector Analysis</a:t>
            </a:r>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25</a:t>
            </a:fld>
            <a:endParaRPr lang="en-US" dirty="0">
              <a:solidFill>
                <a:srgbClr val="101820"/>
              </a:solidFill>
            </a:endParaRPr>
          </a:p>
        </p:txBody>
      </p:sp>
      <p:graphicFrame>
        <p:nvGraphicFramePr>
          <p:cNvPr id="3" name="Table 2">
            <a:extLst>
              <a:ext uri="{FF2B5EF4-FFF2-40B4-BE49-F238E27FC236}">
                <a16:creationId xmlns:a16="http://schemas.microsoft.com/office/drawing/2014/main" id="{78214AE4-674B-46F1-8310-E3D4663F9DC0}"/>
              </a:ext>
            </a:extLst>
          </p:cNvPr>
          <p:cNvGraphicFramePr>
            <a:graphicFrameLocks noGrp="1"/>
          </p:cNvGraphicFramePr>
          <p:nvPr>
            <p:extLst>
              <p:ext uri="{D42A27DB-BD31-4B8C-83A1-F6EECF244321}">
                <p14:modId xmlns:p14="http://schemas.microsoft.com/office/powerpoint/2010/main" val="1337223999"/>
              </p:ext>
            </p:extLst>
          </p:nvPr>
        </p:nvGraphicFramePr>
        <p:xfrm>
          <a:off x="628650" y="841250"/>
          <a:ext cx="7886701" cy="4104380"/>
        </p:xfrm>
        <a:graphic>
          <a:graphicData uri="http://schemas.openxmlformats.org/drawingml/2006/table">
            <a:tbl>
              <a:tblPr firstRow="1" firstCol="1" bandRow="1">
                <a:tableStyleId>{5C22544A-7EE6-4342-B048-85BDC9FD1C3A}</a:tableStyleId>
              </a:tblPr>
              <a:tblGrid>
                <a:gridCol w="2467841">
                  <a:extLst>
                    <a:ext uri="{9D8B030D-6E8A-4147-A177-3AD203B41FA5}">
                      <a16:colId xmlns:a16="http://schemas.microsoft.com/office/drawing/2014/main" val="1504658112"/>
                    </a:ext>
                  </a:extLst>
                </a:gridCol>
                <a:gridCol w="497558">
                  <a:extLst>
                    <a:ext uri="{9D8B030D-6E8A-4147-A177-3AD203B41FA5}">
                      <a16:colId xmlns:a16="http://schemas.microsoft.com/office/drawing/2014/main" val="4088456310"/>
                    </a:ext>
                  </a:extLst>
                </a:gridCol>
                <a:gridCol w="526832">
                  <a:extLst>
                    <a:ext uri="{9D8B030D-6E8A-4147-A177-3AD203B41FA5}">
                      <a16:colId xmlns:a16="http://schemas.microsoft.com/office/drawing/2014/main" val="3386818715"/>
                    </a:ext>
                  </a:extLst>
                </a:gridCol>
                <a:gridCol w="514213">
                  <a:extLst>
                    <a:ext uri="{9D8B030D-6E8A-4147-A177-3AD203B41FA5}">
                      <a16:colId xmlns:a16="http://schemas.microsoft.com/office/drawing/2014/main" val="1123747241"/>
                    </a:ext>
                  </a:extLst>
                </a:gridCol>
                <a:gridCol w="514213">
                  <a:extLst>
                    <a:ext uri="{9D8B030D-6E8A-4147-A177-3AD203B41FA5}">
                      <a16:colId xmlns:a16="http://schemas.microsoft.com/office/drawing/2014/main" val="832941491"/>
                    </a:ext>
                  </a:extLst>
                </a:gridCol>
                <a:gridCol w="690384">
                  <a:extLst>
                    <a:ext uri="{9D8B030D-6E8A-4147-A177-3AD203B41FA5}">
                      <a16:colId xmlns:a16="http://schemas.microsoft.com/office/drawing/2014/main" val="3699589387"/>
                    </a:ext>
                  </a:extLst>
                </a:gridCol>
                <a:gridCol w="1287601">
                  <a:extLst>
                    <a:ext uri="{9D8B030D-6E8A-4147-A177-3AD203B41FA5}">
                      <a16:colId xmlns:a16="http://schemas.microsoft.com/office/drawing/2014/main" val="3084889766"/>
                    </a:ext>
                  </a:extLst>
                </a:gridCol>
                <a:gridCol w="747659">
                  <a:extLst>
                    <a:ext uri="{9D8B030D-6E8A-4147-A177-3AD203B41FA5}">
                      <a16:colId xmlns:a16="http://schemas.microsoft.com/office/drawing/2014/main" val="3187248982"/>
                    </a:ext>
                  </a:extLst>
                </a:gridCol>
                <a:gridCol w="640400">
                  <a:extLst>
                    <a:ext uri="{9D8B030D-6E8A-4147-A177-3AD203B41FA5}">
                      <a16:colId xmlns:a16="http://schemas.microsoft.com/office/drawing/2014/main" val="4226034547"/>
                    </a:ext>
                  </a:extLst>
                </a:gridCol>
              </a:tblGrid>
              <a:tr h="642946">
                <a:tc>
                  <a:txBody>
                    <a:bodyPr/>
                    <a:lstStyle/>
                    <a:p>
                      <a:endParaRPr lang="en-CA" sz="1100" dirty="0">
                        <a:effectLst/>
                        <a:latin typeface="Calibri" panose="020F0502020204030204" pitchFamily="34" charset="0"/>
                      </a:endParaRPr>
                    </a:p>
                  </a:txBody>
                  <a:tcPr marL="61784" marR="61784" marT="0" marB="0"/>
                </a:tc>
                <a:tc>
                  <a:txBody>
                    <a:bodyPr/>
                    <a:lstStyle/>
                    <a:p>
                      <a:pPr algn="ctr">
                        <a:spcAft>
                          <a:spcPts val="0"/>
                        </a:spcAft>
                      </a:pPr>
                      <a:r>
                        <a:rPr lang="en-CA" sz="1000" dirty="0">
                          <a:effectLst/>
                        </a:rPr>
                        <a:t>2016-17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2017-18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2018-19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2019-20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Months of negative change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Category</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Negative IRF periods (quarters)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Is the impulse persistent?</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1336947728"/>
                  </a:ext>
                </a:extLst>
              </a:tr>
              <a:tr h="314733">
                <a:tc>
                  <a:txBody>
                    <a:bodyPr/>
                    <a:lstStyle/>
                    <a:p>
                      <a:pPr algn="ctr">
                        <a:spcAft>
                          <a:spcPts val="0"/>
                        </a:spcAft>
                      </a:pPr>
                      <a:r>
                        <a:rPr lang="en-CA" sz="1000" dirty="0">
                          <a:effectLst/>
                        </a:rPr>
                        <a:t> </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(1)</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(2)</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(3)</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(4)</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(5)</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(6)</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(7)</a:t>
                      </a:r>
                      <a:endParaRPr lang="en-CA" sz="11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900" dirty="0">
                          <a:effectLst/>
                        </a:rPr>
                        <a:t>(8)</a:t>
                      </a:r>
                      <a:endParaRPr lang="en-CA" sz="11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843031640"/>
                  </a:ext>
                </a:extLst>
              </a:tr>
              <a:tr h="314733">
                <a:tc>
                  <a:txBody>
                    <a:bodyPr/>
                    <a:lstStyle/>
                    <a:p>
                      <a:pPr>
                        <a:spcAft>
                          <a:spcPts val="0"/>
                        </a:spcAft>
                      </a:pPr>
                      <a:r>
                        <a:rPr lang="en-CA" sz="1000" dirty="0">
                          <a:effectLst/>
                        </a:rPr>
                        <a:t>Accommodation and food services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12</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Emergency</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2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2486936995"/>
                  </a:ext>
                </a:extLst>
              </a:tr>
              <a:tr h="314733">
                <a:tc>
                  <a:txBody>
                    <a:bodyPr/>
                    <a:lstStyle/>
                    <a:p>
                      <a:pPr>
                        <a:spcAft>
                          <a:spcPts val="0"/>
                        </a:spcAft>
                      </a:pPr>
                      <a:r>
                        <a:rPr lang="en-CA" sz="1000" dirty="0">
                          <a:effectLst/>
                        </a:rPr>
                        <a:t>Manufacturing</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Emergency</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 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778795307"/>
                  </a:ext>
                </a:extLst>
              </a:tr>
              <a:tr h="314733">
                <a:tc>
                  <a:txBody>
                    <a:bodyPr/>
                    <a:lstStyle/>
                    <a:p>
                      <a:pPr>
                        <a:spcAft>
                          <a:spcPts val="0"/>
                        </a:spcAft>
                      </a:pPr>
                      <a:r>
                        <a:rPr lang="en-CA" sz="1000" dirty="0">
                          <a:effectLst/>
                        </a:rPr>
                        <a:t>Retail trade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-6%</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4182030649"/>
                  </a:ext>
                </a:extLst>
              </a:tr>
              <a:tr h="314733">
                <a:tc>
                  <a:txBody>
                    <a:bodyPr/>
                    <a:lstStyle/>
                    <a:p>
                      <a:pPr>
                        <a:spcAft>
                          <a:spcPts val="0"/>
                        </a:spcAft>
                      </a:pPr>
                      <a:r>
                        <a:rPr lang="en-CA" sz="1000" dirty="0">
                          <a:effectLst/>
                        </a:rPr>
                        <a:t>Transportation  and warehousing</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16%</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113818747"/>
                  </a:ext>
                </a:extLst>
              </a:tr>
              <a:tr h="314733">
                <a:tc>
                  <a:txBody>
                    <a:bodyPr/>
                    <a:lstStyle/>
                    <a:p>
                      <a:pPr>
                        <a:spcAft>
                          <a:spcPts val="0"/>
                        </a:spcAft>
                      </a:pPr>
                      <a:r>
                        <a:rPr lang="en-CA" sz="1000" dirty="0">
                          <a:effectLst/>
                        </a:rPr>
                        <a:t>Health care and social assistance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-0.4%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N/A</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2842417927"/>
                  </a:ext>
                </a:extLst>
              </a:tr>
              <a:tr h="314733">
                <a:tc>
                  <a:txBody>
                    <a:bodyPr/>
                    <a:lstStyle/>
                    <a:p>
                      <a:pPr>
                        <a:spcAft>
                          <a:spcPts val="0"/>
                        </a:spcAft>
                      </a:pPr>
                      <a:r>
                        <a:rPr lang="en-CA" sz="1000" dirty="0">
                          <a:effectLst/>
                        </a:rPr>
                        <a:t>Construction</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350538290"/>
                  </a:ext>
                </a:extLst>
              </a:tr>
              <a:tr h="314733">
                <a:tc>
                  <a:txBody>
                    <a:bodyPr/>
                    <a:lstStyle/>
                    <a:p>
                      <a:pPr>
                        <a:spcAft>
                          <a:spcPts val="0"/>
                        </a:spcAft>
                      </a:pPr>
                      <a:r>
                        <a:rPr lang="en-CA" sz="1000" dirty="0">
                          <a:effectLst/>
                        </a:rPr>
                        <a:t>Educational services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-8%</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10%</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-9%</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3</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Must be monitored</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2931486978"/>
                  </a:ext>
                </a:extLst>
              </a:tr>
              <a:tr h="314733">
                <a:tc>
                  <a:txBody>
                    <a:bodyPr/>
                    <a:lstStyle/>
                    <a:p>
                      <a:pPr>
                        <a:spcAft>
                          <a:spcPts val="0"/>
                        </a:spcAft>
                      </a:pPr>
                      <a:r>
                        <a:rPr lang="en-CA" sz="1000" dirty="0">
                          <a:effectLst/>
                        </a:rPr>
                        <a:t>Finance, insurance, real estate and leasing</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7%</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Stable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624490823"/>
                  </a:ext>
                </a:extLst>
              </a:tr>
              <a:tr h="628837">
                <a:tc>
                  <a:txBody>
                    <a:bodyPr/>
                    <a:lstStyle/>
                    <a:p>
                      <a:pPr>
                        <a:spcAft>
                          <a:spcPts val="0"/>
                        </a:spcAft>
                      </a:pPr>
                      <a:r>
                        <a:rPr lang="en-CA" sz="1000" dirty="0">
                          <a:effectLst/>
                        </a:rPr>
                        <a:t>Professional, scientific and technical services</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4%</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2%</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1</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spcAft>
                          <a:spcPts val="0"/>
                        </a:spcAft>
                      </a:pPr>
                      <a:r>
                        <a:rPr lang="en-CA" sz="1000" dirty="0">
                          <a:effectLst/>
                        </a:rPr>
                        <a:t>Stable</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US" sz="1000" dirty="0">
                          <a:effectLst/>
                          <a:latin typeface="Calibri" panose="020F0502020204030204" pitchFamily="34" charset="0"/>
                          <a:ea typeface="Calibri" panose="020F0502020204030204" pitchFamily="34" charset="0"/>
                        </a:rPr>
                        <a:t>5</a:t>
                      </a:r>
                      <a:endParaRPr lang="en-CA" sz="1200" dirty="0">
                        <a:effectLst/>
                        <a:latin typeface="Calibri" panose="020F0502020204030204" pitchFamily="34" charset="0"/>
                        <a:ea typeface="Calibri" panose="020F0502020204030204" pitchFamily="34" charset="0"/>
                      </a:endParaRPr>
                    </a:p>
                  </a:txBody>
                  <a:tcPr marL="61784" marR="61784" marT="0" marB="0"/>
                </a:tc>
                <a:tc>
                  <a:txBody>
                    <a:bodyPr/>
                    <a:lstStyle/>
                    <a:p>
                      <a:pPr algn="ctr">
                        <a:spcAft>
                          <a:spcPts val="0"/>
                        </a:spcAft>
                      </a:pPr>
                      <a:r>
                        <a:rPr lang="en-CA" sz="1000" dirty="0">
                          <a:effectLst/>
                        </a:rPr>
                        <a:t>No</a:t>
                      </a:r>
                      <a:endParaRPr lang="en-CA" sz="1200" dirty="0">
                        <a:effectLst/>
                        <a:latin typeface="Calibri" panose="020F0502020204030204" pitchFamily="34" charset="0"/>
                        <a:ea typeface="Calibri" panose="020F0502020204030204" pitchFamily="34" charset="0"/>
                      </a:endParaRPr>
                    </a:p>
                  </a:txBody>
                  <a:tcPr marL="61784" marR="61784" marT="0" marB="0"/>
                </a:tc>
                <a:extLst>
                  <a:ext uri="{0D108BD9-81ED-4DB2-BD59-A6C34878D82A}">
                    <a16:rowId xmlns:a16="http://schemas.microsoft.com/office/drawing/2014/main" val="3372269712"/>
                  </a:ext>
                </a:extLst>
              </a:tr>
            </a:tbl>
          </a:graphicData>
        </a:graphic>
      </p:graphicFrame>
      <p:sp>
        <p:nvSpPr>
          <p:cNvPr id="4" name="Rectangle 3">
            <a:extLst>
              <a:ext uri="{FF2B5EF4-FFF2-40B4-BE49-F238E27FC236}">
                <a16:creationId xmlns:a16="http://schemas.microsoft.com/office/drawing/2014/main" id="{4A24DEBF-7EB8-49E3-BFE1-58E21D3A347F}"/>
              </a:ext>
            </a:extLst>
          </p:cNvPr>
          <p:cNvSpPr/>
          <p:nvPr/>
        </p:nvSpPr>
        <p:spPr>
          <a:xfrm>
            <a:off x="628649" y="4956618"/>
            <a:ext cx="6804537" cy="1200329"/>
          </a:xfrm>
          <a:prstGeom prst="rect">
            <a:avLst/>
          </a:prstGeom>
        </p:spPr>
        <p:txBody>
          <a:bodyPr wrap="square">
            <a:spAutoFit/>
          </a:bodyPr>
          <a:lstStyle/>
          <a:p>
            <a:pPr>
              <a:spcAft>
                <a:spcPts val="0"/>
              </a:spcAft>
            </a:pPr>
            <a:r>
              <a:rPr lang="en-CA" sz="800" dirty="0">
                <a:latin typeface="+mj-lt"/>
                <a:ea typeface="Calibri" panose="020F0502020204030204" pitchFamily="34" charset="0"/>
              </a:rPr>
              <a:t>Notes: </a:t>
            </a:r>
          </a:p>
          <a:p>
            <a:pPr>
              <a:spcAft>
                <a:spcPts val="0"/>
              </a:spcAft>
            </a:pPr>
            <a:r>
              <a:rPr lang="en-CA" sz="800" dirty="0">
                <a:latin typeface="+mj-lt"/>
                <a:ea typeface="Calibri" panose="020F0502020204030204" pitchFamily="34" charset="0"/>
              </a:rPr>
              <a:t>(1) Columns 1 to 4 depict the annual year-over-year change in employment.</a:t>
            </a:r>
          </a:p>
          <a:p>
            <a:pPr>
              <a:spcAft>
                <a:spcPts val="0"/>
              </a:spcAft>
            </a:pPr>
            <a:r>
              <a:rPr lang="en-CA" sz="800" dirty="0">
                <a:latin typeface="+mj-lt"/>
                <a:ea typeface="Calibri" panose="020F0502020204030204" pitchFamily="34" charset="0"/>
              </a:rPr>
              <a:t>(2) Column 5 depicts the number of months of negative employment change in 2020.</a:t>
            </a:r>
          </a:p>
          <a:p>
            <a:pPr>
              <a:spcAft>
                <a:spcPts val="0"/>
              </a:spcAft>
            </a:pPr>
            <a:r>
              <a:rPr lang="en-CA" sz="800" dirty="0">
                <a:latin typeface="+mj-lt"/>
                <a:ea typeface="Calibri" panose="020F0502020204030204" pitchFamily="34" charset="0"/>
              </a:rPr>
              <a:t>(3) Column 6 depicts the category where the sector falls using the criteria listed in Table 1.</a:t>
            </a:r>
          </a:p>
          <a:p>
            <a:pPr>
              <a:spcAft>
                <a:spcPts val="0"/>
              </a:spcAft>
            </a:pPr>
            <a:r>
              <a:rPr lang="en-CA" sz="800" dirty="0">
                <a:latin typeface="+mj-lt"/>
                <a:ea typeface="Calibri" panose="020F0502020204030204" pitchFamily="34" charset="0"/>
              </a:rPr>
              <a:t>(4) Column 7 depicts the number of negative quarters of response to the COVID-19 shock starting after the first quarter of 2021, using the Impulse Response Functions (IRF). Note due to lack of data, IRF were not estimated for the Healthcare and Social Assistance sector. Also, provincial data was used to estimate the IRFs.</a:t>
            </a:r>
          </a:p>
          <a:p>
            <a:pPr>
              <a:spcAft>
                <a:spcPts val="0"/>
              </a:spcAft>
            </a:pPr>
            <a:r>
              <a:rPr lang="en-CA" sz="800" dirty="0">
                <a:latin typeface="+mj-lt"/>
                <a:ea typeface="Calibri" panose="020F0502020204030204" pitchFamily="34" charset="0"/>
              </a:rPr>
              <a:t>(5) Column 8 indicates if the response from the COVID-19 was persistent (remained negative) over the ten quarters starting from the first quarter of 2021.</a:t>
            </a:r>
            <a:endParaRPr lang="en-CA" sz="800" dirty="0">
              <a:effectLst/>
              <a:latin typeface="+mj-lt"/>
              <a:ea typeface="Calibri" panose="020F0502020204030204" pitchFamily="34" charset="0"/>
            </a:endParaRPr>
          </a:p>
        </p:txBody>
      </p:sp>
      <p:sp>
        <p:nvSpPr>
          <p:cNvPr id="8" name="Rectangle 7">
            <a:extLst>
              <a:ext uri="{FF2B5EF4-FFF2-40B4-BE49-F238E27FC236}">
                <a16:creationId xmlns:a16="http://schemas.microsoft.com/office/drawing/2014/main" id="{E85CC09A-9C22-461A-B483-49327C4C80D0}"/>
              </a:ext>
            </a:extLst>
          </p:cNvPr>
          <p:cNvSpPr/>
          <p:nvPr/>
        </p:nvSpPr>
        <p:spPr>
          <a:xfrm>
            <a:off x="647699" y="4012717"/>
            <a:ext cx="7886700" cy="932913"/>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505471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905749" cy="841247"/>
          </a:xfrm>
        </p:spPr>
        <p:txBody>
          <a:bodyPr/>
          <a:lstStyle/>
          <a:p>
            <a:pPr algn="ctr"/>
            <a:r>
              <a:rPr lang="en-CA" dirty="0"/>
              <a:t>Accommodation and food services </a:t>
            </a:r>
          </a:p>
        </p:txBody>
      </p:sp>
      <p:sp>
        <p:nvSpPr>
          <p:cNvPr id="3" name="Content Placeholder 2"/>
          <p:cNvSpPr>
            <a:spLocks noGrp="1"/>
          </p:cNvSpPr>
          <p:nvPr>
            <p:ph idx="1"/>
          </p:nvPr>
        </p:nvSpPr>
        <p:spPr>
          <a:xfrm>
            <a:off x="645562" y="696867"/>
            <a:ext cx="7905750" cy="1807419"/>
          </a:xfrm>
        </p:spPr>
        <p:txBody>
          <a:bodyPr>
            <a:normAutofit/>
          </a:bodyPr>
          <a:lstStyle/>
          <a:p>
            <a:pPr marL="342900" indent="-342900">
              <a:buFont typeface="Arial" panose="020B0604020202020204" pitchFamily="34" charset="0"/>
              <a:buChar char="•"/>
            </a:pPr>
            <a:r>
              <a:rPr lang="en-CA" sz="1400" dirty="0"/>
              <a:t>Employees </a:t>
            </a:r>
            <a:r>
              <a:rPr lang="en-CA" sz="1400" dirty="0">
                <a:solidFill>
                  <a:srgbClr val="FF0000">
                    <a:alpha val="80000"/>
                  </a:srgbClr>
                </a:solidFill>
              </a:rPr>
              <a:t>less educated</a:t>
            </a:r>
            <a:r>
              <a:rPr lang="en-CA" sz="1400" dirty="0"/>
              <a:t>, </a:t>
            </a:r>
            <a:r>
              <a:rPr lang="en-CA" sz="1400" dirty="0">
                <a:solidFill>
                  <a:srgbClr val="FF0000">
                    <a:alpha val="80000"/>
                  </a:srgbClr>
                </a:solidFill>
              </a:rPr>
              <a:t>youth</a:t>
            </a:r>
            <a:r>
              <a:rPr lang="en-CA" sz="1400" dirty="0"/>
              <a:t> with 62% between the ages of 15-24 and working </a:t>
            </a:r>
            <a:r>
              <a:rPr lang="en-CA" sz="1400" dirty="0">
                <a:solidFill>
                  <a:srgbClr val="FF0000">
                    <a:alpha val="80000"/>
                  </a:srgbClr>
                </a:solidFill>
              </a:rPr>
              <a:t>part-time</a:t>
            </a:r>
          </a:p>
          <a:p>
            <a:pPr marL="342900" indent="-342900">
              <a:buFont typeface="Arial" panose="020B0604020202020204" pitchFamily="34" charset="0"/>
              <a:buChar char="•"/>
            </a:pPr>
            <a:r>
              <a:rPr lang="en-CA" sz="1400" dirty="0"/>
              <a:t>Average hourly wage </a:t>
            </a:r>
            <a:r>
              <a:rPr lang="en-CA" sz="1400" b="1" dirty="0"/>
              <a:t>$17.07</a:t>
            </a:r>
            <a:r>
              <a:rPr lang="en-CA" sz="1400" dirty="0"/>
              <a:t>, </a:t>
            </a:r>
            <a:r>
              <a:rPr lang="en-CA" sz="1400" dirty="0">
                <a:solidFill>
                  <a:srgbClr val="FF0000">
                    <a:alpha val="80000"/>
                  </a:srgbClr>
                </a:solidFill>
              </a:rPr>
              <a:t>lowest among all major sectors</a:t>
            </a:r>
            <a:r>
              <a:rPr lang="en-CA" sz="1400" dirty="0"/>
              <a:t> </a:t>
            </a:r>
          </a:p>
          <a:p>
            <a:pPr marL="342900" indent="-342900">
              <a:buFont typeface="Arial" panose="020B0604020202020204" pitchFamily="34" charset="0"/>
              <a:buChar char="•"/>
            </a:pPr>
            <a:r>
              <a:rPr lang="en-CA" sz="1400" dirty="0">
                <a:solidFill>
                  <a:srgbClr val="FF0000">
                    <a:alpha val="80000"/>
                  </a:srgbClr>
                </a:solidFill>
              </a:rPr>
              <a:t>Automation of service-oriented </a:t>
            </a:r>
            <a:r>
              <a:rPr lang="en-CA" sz="1400" dirty="0"/>
              <a:t>positions like order-takers and cashiers</a:t>
            </a:r>
          </a:p>
          <a:p>
            <a:pPr marL="342900" indent="-342900">
              <a:buFont typeface="Arial" panose="020B0604020202020204" pitchFamily="34" charset="0"/>
              <a:buChar char="•"/>
            </a:pPr>
            <a:r>
              <a:rPr lang="en-CA" sz="1300" dirty="0"/>
              <a:t>More businesses closing than opening also depict sectoral weakness - net loss of 1327 businesses</a:t>
            </a:r>
            <a:endParaRPr lang="en-CA" sz="1300" dirty="0">
              <a:solidFill>
                <a:srgbClr val="FF0000">
                  <a:alpha val="80000"/>
                </a:srgbClr>
              </a:solidFill>
            </a:endParaRPr>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26</a:t>
            </a:fld>
            <a:endParaRPr lang="en-US" dirty="0">
              <a:solidFill>
                <a:srgbClr val="101820"/>
              </a:solidFill>
            </a:endParaRPr>
          </a:p>
        </p:txBody>
      </p:sp>
      <p:sp>
        <p:nvSpPr>
          <p:cNvPr id="4" name="Rectangle 3"/>
          <p:cNvSpPr/>
          <p:nvPr/>
        </p:nvSpPr>
        <p:spPr>
          <a:xfrm>
            <a:off x="645563" y="5065415"/>
            <a:ext cx="3022428" cy="830997"/>
          </a:xfrm>
          <a:prstGeom prst="rect">
            <a:avLst/>
          </a:prstGeom>
        </p:spPr>
        <p:txBody>
          <a:bodyPr wrap="square">
            <a:spAutoFit/>
          </a:bodyPr>
          <a:lstStyle/>
          <a:p>
            <a:r>
              <a:rPr lang="en-CA" sz="1200" dirty="0"/>
              <a:t>Employment declined by 31% in 2020 (349,000 jobs  compared to the previous year - the largest drop among all major sectors in Toronto </a:t>
            </a:r>
            <a:endParaRPr lang="en-CA" sz="1200" dirty="0">
              <a:latin typeface="+mj-lt"/>
            </a:endParaRPr>
          </a:p>
        </p:txBody>
      </p:sp>
      <p:pic>
        <p:nvPicPr>
          <p:cNvPr id="8" name="Picture 7">
            <a:extLst>
              <a:ext uri="{FF2B5EF4-FFF2-40B4-BE49-F238E27FC236}">
                <a16:creationId xmlns:a16="http://schemas.microsoft.com/office/drawing/2014/main" id="{4D75A367-9AC5-416C-B914-ED91C9D88449}"/>
              </a:ext>
            </a:extLst>
          </p:cNvPr>
          <p:cNvPicPr/>
          <p:nvPr/>
        </p:nvPicPr>
        <p:blipFill>
          <a:blip r:embed="rId2"/>
          <a:stretch>
            <a:fillRect/>
          </a:stretch>
        </p:blipFill>
        <p:spPr>
          <a:xfrm>
            <a:off x="297324" y="2162830"/>
            <a:ext cx="3590778" cy="2902585"/>
          </a:xfrm>
          <a:prstGeom prst="rect">
            <a:avLst/>
          </a:prstGeom>
        </p:spPr>
      </p:pic>
      <p:pic>
        <p:nvPicPr>
          <p:cNvPr id="9" name="Picture 8">
            <a:extLst>
              <a:ext uri="{FF2B5EF4-FFF2-40B4-BE49-F238E27FC236}">
                <a16:creationId xmlns:a16="http://schemas.microsoft.com/office/drawing/2014/main" id="{014DD294-A9CF-4B1F-BCB7-45BE606D2A8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57113" y="2162830"/>
            <a:ext cx="3590778" cy="2902585"/>
          </a:xfrm>
          <a:prstGeom prst="rect">
            <a:avLst/>
          </a:prstGeom>
          <a:noFill/>
          <a:ln>
            <a:noFill/>
          </a:ln>
        </p:spPr>
      </p:pic>
      <p:sp>
        <p:nvSpPr>
          <p:cNvPr id="10" name="Rectangle 9">
            <a:extLst>
              <a:ext uri="{FF2B5EF4-FFF2-40B4-BE49-F238E27FC236}">
                <a16:creationId xmlns:a16="http://schemas.microsoft.com/office/drawing/2014/main" id="{E8F57007-3F3A-4BDC-B863-A2315FC3BAD8}"/>
              </a:ext>
            </a:extLst>
          </p:cNvPr>
          <p:cNvSpPr/>
          <p:nvPr/>
        </p:nvSpPr>
        <p:spPr>
          <a:xfrm>
            <a:off x="4052455" y="5065415"/>
            <a:ext cx="4572000" cy="646331"/>
          </a:xfrm>
          <a:prstGeom prst="rect">
            <a:avLst/>
          </a:prstGeom>
        </p:spPr>
        <p:txBody>
          <a:bodyPr>
            <a:spAutoFit/>
          </a:bodyPr>
          <a:lstStyle/>
          <a:p>
            <a:r>
              <a:rPr lang="en-CA" sz="1200" dirty="0">
                <a:latin typeface="+mj-lt"/>
                <a:ea typeface="Calibri" panose="020F0502020204030204" pitchFamily="34" charset="0"/>
              </a:rPr>
              <a:t>The effect (response) of the shock (COVID-19) starting in 2021 is negative for the first two quarters and does not entirely dissipate until the ninth quarter.</a:t>
            </a:r>
            <a:endParaRPr lang="en-CA" sz="1200" dirty="0">
              <a:latin typeface="+mj-lt"/>
            </a:endParaRPr>
          </a:p>
        </p:txBody>
      </p:sp>
    </p:spTree>
    <p:extLst>
      <p:ext uri="{BB962C8B-B14F-4D97-AF65-F5344CB8AC3E}">
        <p14:creationId xmlns:p14="http://schemas.microsoft.com/office/powerpoint/2010/main" val="4071329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905749" cy="841247"/>
          </a:xfrm>
        </p:spPr>
        <p:txBody>
          <a:bodyPr/>
          <a:lstStyle/>
          <a:p>
            <a:pPr algn="ctr"/>
            <a:r>
              <a:rPr lang="en-US" dirty="0">
                <a:solidFill>
                  <a:srgbClr val="101820"/>
                </a:solidFill>
              </a:rPr>
              <a:t>Manufacturing</a:t>
            </a:r>
          </a:p>
        </p:txBody>
      </p:sp>
      <p:sp>
        <p:nvSpPr>
          <p:cNvPr id="3" name="Content Placeholder 2"/>
          <p:cNvSpPr>
            <a:spLocks noGrp="1"/>
          </p:cNvSpPr>
          <p:nvPr>
            <p:ph idx="1"/>
          </p:nvPr>
        </p:nvSpPr>
        <p:spPr>
          <a:xfrm>
            <a:off x="628650" y="807562"/>
            <a:ext cx="7905750" cy="1546640"/>
          </a:xfrm>
        </p:spPr>
        <p:txBody>
          <a:bodyPr>
            <a:normAutofit fontScale="92500" lnSpcReduction="20000"/>
          </a:bodyPr>
          <a:lstStyle/>
          <a:p>
            <a:pPr marL="357188" indent="-357188">
              <a:buFont typeface="Arial" panose="020B0604020202020204" pitchFamily="34" charset="0"/>
              <a:buChar char="•"/>
            </a:pPr>
            <a:r>
              <a:rPr lang="en-CA" sz="1400" dirty="0">
                <a:solidFill>
                  <a:schemeClr val="tx1">
                    <a:alpha val="80000"/>
                  </a:schemeClr>
                </a:solidFill>
              </a:rPr>
              <a:t>The trends in manufacturing for 2020 are closely related to the </a:t>
            </a:r>
            <a:r>
              <a:rPr lang="en-CA" sz="1400" dirty="0">
                <a:solidFill>
                  <a:srgbClr val="FF0000">
                    <a:alpha val="80000"/>
                  </a:srgbClr>
                </a:solidFill>
              </a:rPr>
              <a:t>shutdowns</a:t>
            </a:r>
            <a:r>
              <a:rPr lang="en-CA" sz="1400" dirty="0">
                <a:solidFill>
                  <a:schemeClr val="tx1">
                    <a:alpha val="80000"/>
                  </a:schemeClr>
                </a:solidFill>
              </a:rPr>
              <a:t> in spring and early summer </a:t>
            </a:r>
          </a:p>
          <a:p>
            <a:pPr marL="357188" indent="-357188">
              <a:buFont typeface="Arial" panose="020B0604020202020204" pitchFamily="34" charset="0"/>
              <a:buChar char="•"/>
            </a:pPr>
            <a:r>
              <a:rPr lang="en-CA" sz="1400" dirty="0">
                <a:solidFill>
                  <a:schemeClr val="tx1">
                    <a:alpha val="80000"/>
                  </a:schemeClr>
                </a:solidFill>
              </a:rPr>
              <a:t>Four-fifths of manufacturers reported a negative impact on their operations – </a:t>
            </a:r>
            <a:r>
              <a:rPr lang="en-CA" sz="1400" dirty="0">
                <a:solidFill>
                  <a:srgbClr val="FF0000">
                    <a:alpha val="80000"/>
                  </a:srgbClr>
                </a:solidFill>
              </a:rPr>
              <a:t>manufacturing of retail goods </a:t>
            </a:r>
            <a:r>
              <a:rPr lang="en-CA" sz="1400" dirty="0">
                <a:solidFill>
                  <a:schemeClr val="tx1">
                    <a:alpha val="80000"/>
                  </a:schemeClr>
                </a:solidFill>
              </a:rPr>
              <a:t>↓</a:t>
            </a:r>
          </a:p>
          <a:p>
            <a:pPr marL="357188" indent="-357188">
              <a:buFont typeface="Arial" panose="020B0604020202020204" pitchFamily="34" charset="0"/>
              <a:buChar char="•"/>
            </a:pPr>
            <a:r>
              <a:rPr lang="en-CA" sz="1400" dirty="0"/>
              <a:t>Sector accounted for 7% of total employment in 2020, down from 8% in the previous year</a:t>
            </a:r>
          </a:p>
          <a:p>
            <a:pPr marL="357188" indent="-357188">
              <a:buFont typeface="Arial" panose="020B0604020202020204" pitchFamily="34" charset="0"/>
              <a:buChar char="•"/>
            </a:pPr>
            <a:r>
              <a:rPr lang="en-CA" sz="1400" dirty="0"/>
              <a:t>The inability of most of the jobs in this sector to transition to remote work hampered the employment market – only 10% of the workforce could transition to remote work</a:t>
            </a:r>
            <a:endParaRPr lang="en-CA" sz="1400" dirty="0">
              <a:solidFill>
                <a:schemeClr val="tx1">
                  <a:alpha val="80000"/>
                </a:schemeClr>
              </a:solidFill>
            </a:endParaRPr>
          </a:p>
          <a:p>
            <a:endParaRPr lang="en-CA" dirty="0"/>
          </a:p>
          <a:p>
            <a:pPr marL="342900" indent="-342900">
              <a:buFont typeface="Arial" panose="020B0604020202020204" pitchFamily="34" charset="0"/>
              <a:buChar char="•"/>
            </a:pPr>
            <a:endParaRPr lang="en-CA" sz="2000" dirty="0"/>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27</a:t>
            </a:fld>
            <a:endParaRPr lang="en-US" dirty="0">
              <a:solidFill>
                <a:srgbClr val="101820"/>
              </a:solidFill>
            </a:endParaRPr>
          </a:p>
        </p:txBody>
      </p:sp>
      <p:sp>
        <p:nvSpPr>
          <p:cNvPr id="4" name="Rectangle 3"/>
          <p:cNvSpPr/>
          <p:nvPr/>
        </p:nvSpPr>
        <p:spPr>
          <a:xfrm>
            <a:off x="191387" y="5404107"/>
            <a:ext cx="4609183" cy="646331"/>
          </a:xfrm>
          <a:prstGeom prst="rect">
            <a:avLst/>
          </a:prstGeom>
        </p:spPr>
        <p:txBody>
          <a:bodyPr wrap="square">
            <a:spAutoFit/>
          </a:bodyPr>
          <a:lstStyle/>
          <a:p>
            <a:pPr algn="just">
              <a:spcAft>
                <a:spcPts val="0"/>
              </a:spcAft>
            </a:pPr>
            <a:r>
              <a:rPr lang="en-CA" sz="1200" dirty="0"/>
              <a:t>The employment in this sector fell to a low of 86,100 in July with a slight rebound in the subsequent months due to the economy's reopening </a:t>
            </a:r>
            <a:endParaRPr lang="en-CA" sz="1000" dirty="0">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C72BB67-7A14-497D-AA86-99C038F6C6CC}"/>
              </a:ext>
            </a:extLst>
          </p:cNvPr>
          <p:cNvPicPr/>
          <p:nvPr/>
        </p:nvPicPr>
        <p:blipFill>
          <a:blip r:embed="rId2"/>
          <a:stretch>
            <a:fillRect/>
          </a:stretch>
        </p:blipFill>
        <p:spPr>
          <a:xfrm>
            <a:off x="311755" y="2354202"/>
            <a:ext cx="4260245" cy="2882083"/>
          </a:xfrm>
          <a:prstGeom prst="rect">
            <a:avLst/>
          </a:prstGeom>
        </p:spPr>
      </p:pic>
      <p:pic>
        <p:nvPicPr>
          <p:cNvPr id="8" name="Picture 7">
            <a:extLst>
              <a:ext uri="{FF2B5EF4-FFF2-40B4-BE49-F238E27FC236}">
                <a16:creationId xmlns:a16="http://schemas.microsoft.com/office/drawing/2014/main" id="{9621BB36-95D6-49EE-BEAB-4E4AABED5D6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44736" y="2429585"/>
            <a:ext cx="3889663" cy="2806700"/>
          </a:xfrm>
          <a:prstGeom prst="rect">
            <a:avLst/>
          </a:prstGeom>
          <a:noFill/>
          <a:ln>
            <a:noFill/>
          </a:ln>
        </p:spPr>
      </p:pic>
      <p:sp>
        <p:nvSpPr>
          <p:cNvPr id="9" name="Rectangle 8">
            <a:extLst>
              <a:ext uri="{FF2B5EF4-FFF2-40B4-BE49-F238E27FC236}">
                <a16:creationId xmlns:a16="http://schemas.microsoft.com/office/drawing/2014/main" id="{B03C79E9-F66F-42B7-9699-36513C970925}"/>
              </a:ext>
            </a:extLst>
          </p:cNvPr>
          <p:cNvSpPr/>
          <p:nvPr/>
        </p:nvSpPr>
        <p:spPr>
          <a:xfrm>
            <a:off x="4873306" y="5127108"/>
            <a:ext cx="4079307" cy="646331"/>
          </a:xfrm>
          <a:prstGeom prst="rect">
            <a:avLst/>
          </a:prstGeom>
        </p:spPr>
        <p:txBody>
          <a:bodyPr wrap="square">
            <a:spAutoFit/>
          </a:bodyPr>
          <a:lstStyle/>
          <a:p>
            <a:r>
              <a:rPr lang="en-CA" sz="1200" dirty="0">
                <a:latin typeface="+mj-lt"/>
                <a:ea typeface="Calibri" panose="020F0502020204030204" pitchFamily="34" charset="0"/>
              </a:rPr>
              <a:t>The IRF forecast shows that the negative impact on employment is expected to continue for at least the next ten quarters</a:t>
            </a:r>
            <a:endParaRPr lang="en-CA" sz="1200" dirty="0">
              <a:latin typeface="+mj-lt"/>
            </a:endParaRPr>
          </a:p>
        </p:txBody>
      </p:sp>
    </p:spTree>
    <p:extLst>
      <p:ext uri="{BB962C8B-B14F-4D97-AF65-F5344CB8AC3E}">
        <p14:creationId xmlns:p14="http://schemas.microsoft.com/office/powerpoint/2010/main" val="3558637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450" y="0"/>
            <a:ext cx="7362708" cy="835427"/>
          </a:xfrm>
        </p:spPr>
        <p:txBody>
          <a:bodyPr/>
          <a:lstStyle/>
          <a:p>
            <a:pPr algn="ctr"/>
            <a:r>
              <a:rPr lang="en-CA" dirty="0"/>
              <a:t>Industrial Transformation</a:t>
            </a:r>
            <a:endParaRPr lang="en-US" dirty="0">
              <a:solidFill>
                <a:srgbClr val="101820"/>
              </a:solidFill>
            </a:endParaRPr>
          </a:p>
        </p:txBody>
      </p:sp>
      <p:sp>
        <p:nvSpPr>
          <p:cNvPr id="3" name="Content Placeholder 2"/>
          <p:cNvSpPr>
            <a:spLocks noGrp="1"/>
          </p:cNvSpPr>
          <p:nvPr>
            <p:ph idx="1"/>
          </p:nvPr>
        </p:nvSpPr>
        <p:spPr>
          <a:xfrm>
            <a:off x="628650" y="1033272"/>
            <a:ext cx="7870308" cy="4517136"/>
          </a:xfrm>
        </p:spPr>
        <p:txBody>
          <a:bodyPr>
            <a:noAutofit/>
          </a:bodyPr>
          <a:lstStyle/>
          <a:p>
            <a:pPr marL="342900" indent="-342900" algn="just">
              <a:buFont typeface="Arial" panose="020B0604020202020204" pitchFamily="34" charset="0"/>
              <a:buChar char="•"/>
            </a:pPr>
            <a:r>
              <a:rPr lang="en-CA" sz="1600" dirty="0"/>
              <a:t>Pandemic → </a:t>
            </a:r>
            <a:r>
              <a:rPr lang="en-CA" sz="1600" dirty="0">
                <a:solidFill>
                  <a:srgbClr val="FF0000">
                    <a:alpha val="80000"/>
                  </a:srgbClr>
                </a:solidFill>
              </a:rPr>
              <a:t>inefficiencies and structural problems</a:t>
            </a:r>
            <a:r>
              <a:rPr lang="en-CA" sz="1600" dirty="0"/>
              <a:t>.  </a:t>
            </a:r>
          </a:p>
          <a:p>
            <a:pPr marL="342900" indent="-342900" algn="just">
              <a:buFont typeface="Arial" panose="020B0604020202020204" pitchFamily="34" charset="0"/>
              <a:buChar char="•"/>
            </a:pPr>
            <a:r>
              <a:rPr lang="en-CA" sz="1600" dirty="0"/>
              <a:t>40% of Canadians jobs → lack of flexibility for remote work → a </a:t>
            </a:r>
            <a:r>
              <a:rPr lang="en-CA" sz="1600" dirty="0">
                <a:solidFill>
                  <a:srgbClr val="FF0000">
                    <a:alpha val="80000"/>
                  </a:srgbClr>
                </a:solidFill>
              </a:rPr>
              <a:t>rapid transition</a:t>
            </a:r>
            <a:r>
              <a:rPr lang="en-CA" sz="1600" dirty="0"/>
              <a:t> spared the worst outcome for labour market Deng </a:t>
            </a:r>
            <a:r>
              <a:rPr lang="en-CA" sz="1600" i="1" dirty="0"/>
              <a:t>et al.</a:t>
            </a:r>
            <a:r>
              <a:rPr lang="en-CA" sz="1600" dirty="0"/>
              <a:t> (2020) </a:t>
            </a:r>
          </a:p>
          <a:p>
            <a:pPr marL="342900" indent="-342900" algn="just">
              <a:buFont typeface="Arial" panose="020B0604020202020204" pitchFamily="34" charset="0"/>
              <a:buChar char="•"/>
            </a:pPr>
            <a:r>
              <a:rPr lang="en-CA" sz="1600" dirty="0"/>
              <a:t>Disproportionate impact on </a:t>
            </a:r>
            <a:r>
              <a:rPr lang="en-CA" sz="1600" dirty="0">
                <a:solidFill>
                  <a:srgbClr val="FF0000">
                    <a:alpha val="80000"/>
                  </a:srgbClr>
                </a:solidFill>
              </a:rPr>
              <a:t>smaller businesses </a:t>
            </a:r>
            <a:r>
              <a:rPr lang="en-CA" sz="1600" dirty="0"/>
              <a:t>compared to </a:t>
            </a:r>
            <a:r>
              <a:rPr lang="en-CA" sz="1600" dirty="0">
                <a:solidFill>
                  <a:srgbClr val="FF0000">
                    <a:alpha val="80000"/>
                  </a:srgbClr>
                </a:solidFill>
              </a:rPr>
              <a:t>large corporations </a:t>
            </a:r>
            <a:r>
              <a:rPr lang="en-CA" sz="1600" dirty="0"/>
              <a:t>(Barrero </a:t>
            </a:r>
            <a:r>
              <a:rPr lang="en-CA" sz="1600" i="1" dirty="0"/>
              <a:t>et al.2020) </a:t>
            </a:r>
            <a:r>
              <a:rPr lang="en-CA" sz="1600" dirty="0"/>
              <a:t>→ over</a:t>
            </a:r>
            <a:r>
              <a:rPr lang="en-CA" sz="1600" i="1" dirty="0"/>
              <a:t> </a:t>
            </a:r>
            <a:r>
              <a:rPr lang="en-CA" sz="1600" dirty="0"/>
              <a:t>March-May 2020, for every 10 layoffs in America due to COVID-19, mega-corporations hired between 3-4 new workers. </a:t>
            </a:r>
          </a:p>
          <a:p>
            <a:pPr marL="342900" indent="-342900" algn="just">
              <a:buFont typeface="Arial" panose="020B0604020202020204" pitchFamily="34" charset="0"/>
              <a:buChar char="•"/>
            </a:pPr>
            <a:r>
              <a:rPr lang="en-CA" sz="1600" dirty="0">
                <a:solidFill>
                  <a:srgbClr val="FF0000">
                    <a:alpha val="80000"/>
                  </a:srgbClr>
                </a:solidFill>
              </a:rPr>
              <a:t>Remote work </a:t>
            </a:r>
            <a:r>
              <a:rPr lang="en-CA" sz="1600" dirty="0"/>
              <a:t>→ jobs with relatively </a:t>
            </a:r>
            <a:r>
              <a:rPr lang="en-CA" sz="1600" dirty="0">
                <a:solidFill>
                  <a:srgbClr val="FF0000">
                    <a:alpha val="80000"/>
                  </a:srgbClr>
                </a:solidFill>
              </a:rPr>
              <a:t>high education </a:t>
            </a:r>
            <a:r>
              <a:rPr lang="en-CA" sz="1600" dirty="0"/>
              <a:t>and </a:t>
            </a:r>
            <a:r>
              <a:rPr lang="en-CA" sz="1600" dirty="0">
                <a:solidFill>
                  <a:srgbClr val="FF0000">
                    <a:alpha val="80000"/>
                  </a:srgbClr>
                </a:solidFill>
              </a:rPr>
              <a:t>high remuneration</a:t>
            </a:r>
            <a:r>
              <a:rPr lang="en-CA" sz="1600" dirty="0"/>
              <a:t> → little </a:t>
            </a:r>
            <a:r>
              <a:rPr lang="en-CA" sz="1600" dirty="0">
                <a:solidFill>
                  <a:srgbClr val="FF0000">
                    <a:alpha val="80000"/>
                  </a:srgbClr>
                </a:solidFill>
              </a:rPr>
              <a:t>productivity</a:t>
            </a:r>
            <a:r>
              <a:rPr lang="en-CA" sz="1600" dirty="0"/>
              <a:t> loss</a:t>
            </a:r>
          </a:p>
          <a:p>
            <a:pPr marL="342900" indent="-342900" algn="just">
              <a:buFont typeface="Arial" panose="020B0604020202020204" pitchFamily="34" charset="0"/>
              <a:buChar char="•"/>
            </a:pPr>
            <a:r>
              <a:rPr lang="en-CA" sz="1600" dirty="0"/>
              <a:t>Longer-term planning for </a:t>
            </a:r>
            <a:r>
              <a:rPr lang="en-CA" sz="1600" dirty="0">
                <a:solidFill>
                  <a:srgbClr val="FF0000">
                    <a:alpha val="80000"/>
                  </a:srgbClr>
                </a:solidFill>
              </a:rPr>
              <a:t>structural and permanent changes </a:t>
            </a:r>
            <a:r>
              <a:rPr lang="en-CA" sz="1600" dirty="0"/>
              <a:t>to workforce management.</a:t>
            </a:r>
          </a:p>
          <a:p>
            <a:pPr marL="342900" indent="-342900" algn="just">
              <a:buFont typeface="Arial" panose="020B0604020202020204" pitchFamily="34" charset="0"/>
              <a:buChar char="•"/>
            </a:pPr>
            <a:r>
              <a:rPr lang="en-US" sz="1600" dirty="0"/>
              <a:t>I</a:t>
            </a:r>
            <a:r>
              <a:rPr lang="en-CA" sz="1600" dirty="0"/>
              <a:t>ndustrial 4.0 / Industrial Transformation → full automation, rapid AI and robotics</a:t>
            </a:r>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28</a:t>
            </a:fld>
            <a:endParaRPr lang="en-US" dirty="0">
              <a:solidFill>
                <a:srgbClr val="101820"/>
              </a:solidFill>
            </a:endParaRPr>
          </a:p>
        </p:txBody>
      </p:sp>
    </p:spTree>
    <p:extLst>
      <p:ext uri="{BB962C8B-B14F-4D97-AF65-F5344CB8AC3E}">
        <p14:creationId xmlns:p14="http://schemas.microsoft.com/office/powerpoint/2010/main" val="1112401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
            <a:ext cx="7790134" cy="832103"/>
          </a:xfrm>
        </p:spPr>
        <p:txBody>
          <a:bodyPr/>
          <a:lstStyle/>
          <a:p>
            <a:pPr algn="ctr"/>
            <a:r>
              <a:rPr lang="en-US" dirty="0">
                <a:solidFill>
                  <a:srgbClr val="101820"/>
                </a:solidFill>
              </a:rPr>
              <a:t>Key Risks</a:t>
            </a:r>
          </a:p>
        </p:txBody>
      </p:sp>
      <p:sp>
        <p:nvSpPr>
          <p:cNvPr id="3" name="Content Placeholder 2"/>
          <p:cNvSpPr>
            <a:spLocks noGrp="1"/>
          </p:cNvSpPr>
          <p:nvPr>
            <p:ph idx="1"/>
          </p:nvPr>
        </p:nvSpPr>
        <p:spPr>
          <a:xfrm>
            <a:off x="628650" y="1033274"/>
            <a:ext cx="7790135" cy="4526278"/>
          </a:xfrm>
        </p:spPr>
        <p:txBody>
          <a:bodyPr>
            <a:normAutofit/>
          </a:bodyPr>
          <a:lstStyle/>
          <a:p>
            <a:pPr marL="342900" indent="-342900" algn="just">
              <a:buFont typeface="Arial" panose="020B0604020202020204" pitchFamily="34" charset="0"/>
              <a:buChar char="•"/>
            </a:pPr>
            <a:r>
              <a:rPr lang="en-CA" sz="1600" dirty="0"/>
              <a:t>Disproportionate impact – </a:t>
            </a:r>
            <a:r>
              <a:rPr lang="en-CA" sz="1600" dirty="0">
                <a:solidFill>
                  <a:srgbClr val="FF0000">
                    <a:alpha val="80000"/>
                  </a:srgbClr>
                </a:solidFill>
              </a:rPr>
              <a:t>females</a:t>
            </a:r>
            <a:r>
              <a:rPr lang="en-CA" sz="1600" dirty="0"/>
              <a:t> and i</a:t>
            </a:r>
            <a:r>
              <a:rPr lang="en-CA" sz="1600" dirty="0">
                <a:solidFill>
                  <a:srgbClr val="FF0000">
                    <a:alpha val="80000"/>
                  </a:srgbClr>
                </a:solidFill>
              </a:rPr>
              <a:t>mmigrant</a:t>
            </a:r>
            <a:r>
              <a:rPr lang="en-CA" sz="1600" dirty="0"/>
              <a:t> workers lost significantly more jobs due to the damage caused by the pandemic than any other group. </a:t>
            </a:r>
          </a:p>
          <a:p>
            <a:pPr marL="342900" indent="-342900" algn="just">
              <a:buFont typeface="Arial" panose="020B0604020202020204" pitchFamily="34" charset="0"/>
              <a:buChar char="•"/>
            </a:pPr>
            <a:r>
              <a:rPr lang="en-US" sz="1600" dirty="0"/>
              <a:t>Increase adoption of </a:t>
            </a:r>
            <a:r>
              <a:rPr lang="en-US" sz="1600" dirty="0">
                <a:solidFill>
                  <a:srgbClr val="FF0000">
                    <a:alpha val="80000"/>
                  </a:srgbClr>
                </a:solidFill>
              </a:rPr>
              <a:t>technology</a:t>
            </a:r>
            <a:r>
              <a:rPr lang="en-US" sz="1600" dirty="0"/>
              <a:t> in industry </a:t>
            </a:r>
            <a:r>
              <a:rPr lang="en-CA" sz="1600" dirty="0"/>
              <a:t>→ further challenges in the job market</a:t>
            </a:r>
          </a:p>
          <a:p>
            <a:pPr marL="342900" indent="-342900" algn="just">
              <a:buFont typeface="Arial" panose="020B0604020202020204" pitchFamily="34" charset="0"/>
              <a:buChar char="•"/>
            </a:pPr>
            <a:r>
              <a:rPr lang="en-US" sz="1600" dirty="0">
                <a:solidFill>
                  <a:srgbClr val="FF0000">
                    <a:alpha val="80000"/>
                  </a:srgbClr>
                </a:solidFill>
              </a:rPr>
              <a:t>Labour market shortages </a:t>
            </a:r>
            <a:endParaRPr lang="en-US" sz="1600" dirty="0"/>
          </a:p>
          <a:p>
            <a:pPr marL="342900" indent="-342900" algn="just">
              <a:buFont typeface="Arial" panose="020B0604020202020204" pitchFamily="34" charset="0"/>
              <a:buChar char="•"/>
            </a:pPr>
            <a:r>
              <a:rPr lang="en-US" sz="1600" dirty="0">
                <a:solidFill>
                  <a:srgbClr val="FF0000">
                    <a:alpha val="80000"/>
                  </a:srgbClr>
                </a:solidFill>
              </a:rPr>
              <a:t>Inflationary pressures</a:t>
            </a:r>
          </a:p>
          <a:p>
            <a:pPr marL="342900" indent="-342900" algn="just">
              <a:buFont typeface="Arial" panose="020B0604020202020204" pitchFamily="34" charset="0"/>
              <a:buChar char="•"/>
            </a:pPr>
            <a:r>
              <a:rPr lang="en-US" sz="1600" dirty="0">
                <a:solidFill>
                  <a:srgbClr val="FF0000">
                    <a:alpha val="80000"/>
                  </a:srgbClr>
                </a:solidFill>
              </a:rPr>
              <a:t>Housing market</a:t>
            </a:r>
          </a:p>
          <a:p>
            <a:pPr marL="342900" indent="-342900" algn="just">
              <a:buFont typeface="Arial" panose="020B0604020202020204" pitchFamily="34" charset="0"/>
              <a:buChar char="•"/>
            </a:pPr>
            <a:endParaRPr lang="en-CA" sz="1600" dirty="0">
              <a:solidFill>
                <a:srgbClr val="FF0000">
                  <a:alpha val="80000"/>
                </a:srgbClr>
              </a:solidFill>
            </a:endParaRPr>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29</a:t>
            </a:fld>
            <a:endParaRPr lang="en-US" dirty="0">
              <a:solidFill>
                <a:srgbClr val="101820"/>
              </a:solidFill>
            </a:endParaRPr>
          </a:p>
        </p:txBody>
      </p:sp>
      <p:pic>
        <p:nvPicPr>
          <p:cNvPr id="5" name="Picture 4" descr="Chart, line chart&#10;&#10;Description automatically generated">
            <a:extLst>
              <a:ext uri="{FF2B5EF4-FFF2-40B4-BE49-F238E27FC236}">
                <a16:creationId xmlns:a16="http://schemas.microsoft.com/office/drawing/2014/main" id="{47F1E412-EECB-4E85-A8C4-40450CD6DA44}"/>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1077518" y="3432551"/>
            <a:ext cx="3345626" cy="2392175"/>
          </a:xfrm>
          <a:prstGeom prst="rect">
            <a:avLst/>
          </a:prstGeom>
          <a:noFill/>
          <a:ln>
            <a:noFill/>
          </a:ln>
        </p:spPr>
      </p:pic>
      <p:sp>
        <p:nvSpPr>
          <p:cNvPr id="4" name="TextBox 3">
            <a:extLst>
              <a:ext uri="{FF2B5EF4-FFF2-40B4-BE49-F238E27FC236}">
                <a16:creationId xmlns:a16="http://schemas.microsoft.com/office/drawing/2014/main" id="{5C4EB2D8-4BC4-4E8D-84BC-E7D355C7F55C}"/>
              </a:ext>
            </a:extLst>
          </p:cNvPr>
          <p:cNvSpPr txBox="1"/>
          <p:nvPr/>
        </p:nvSpPr>
        <p:spPr>
          <a:xfrm>
            <a:off x="4640397" y="3592974"/>
            <a:ext cx="1854995" cy="276999"/>
          </a:xfrm>
          <a:prstGeom prst="rect">
            <a:avLst/>
          </a:prstGeom>
          <a:noFill/>
        </p:spPr>
        <p:txBody>
          <a:bodyPr wrap="none" rtlCol="0">
            <a:spAutoFit/>
          </a:bodyPr>
          <a:lstStyle/>
          <a:p>
            <a:r>
              <a:rPr lang="en-US" sz="1200" dirty="0"/>
              <a:t>The wage gap continues</a:t>
            </a:r>
            <a:endParaRPr lang="en-CA" sz="1200" dirty="0"/>
          </a:p>
        </p:txBody>
      </p:sp>
      <p:sp>
        <p:nvSpPr>
          <p:cNvPr id="7" name="Right Brace 6">
            <a:extLst>
              <a:ext uri="{FF2B5EF4-FFF2-40B4-BE49-F238E27FC236}">
                <a16:creationId xmlns:a16="http://schemas.microsoft.com/office/drawing/2014/main" id="{8D258688-0BD8-4555-B20C-135C0DF9BC6D}"/>
              </a:ext>
            </a:extLst>
          </p:cNvPr>
          <p:cNvSpPr/>
          <p:nvPr/>
        </p:nvSpPr>
        <p:spPr>
          <a:xfrm>
            <a:off x="4389440" y="3545405"/>
            <a:ext cx="182560" cy="3721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Tree>
    <p:extLst>
      <p:ext uri="{BB962C8B-B14F-4D97-AF65-F5344CB8AC3E}">
        <p14:creationId xmlns:p14="http://schemas.microsoft.com/office/powerpoint/2010/main" val="1483493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086" y="14312"/>
            <a:ext cx="7362708" cy="835427"/>
          </a:xfrm>
        </p:spPr>
        <p:txBody>
          <a:bodyPr>
            <a:normAutofit/>
          </a:bodyPr>
          <a:lstStyle/>
          <a:p>
            <a:pPr algn="ctr"/>
            <a:r>
              <a:rPr lang="en-US" dirty="0">
                <a:solidFill>
                  <a:srgbClr val="101820"/>
                </a:solidFill>
              </a:rPr>
              <a:t>COVID-19 Background</a:t>
            </a:r>
          </a:p>
        </p:txBody>
      </p:sp>
      <p:sp>
        <p:nvSpPr>
          <p:cNvPr id="3" name="Content Placeholder 2"/>
          <p:cNvSpPr>
            <a:spLocks noGrp="1"/>
          </p:cNvSpPr>
          <p:nvPr>
            <p:ph idx="1"/>
          </p:nvPr>
        </p:nvSpPr>
        <p:spPr>
          <a:xfrm>
            <a:off x="628650" y="1033272"/>
            <a:ext cx="7870308" cy="4517136"/>
          </a:xfrm>
        </p:spPr>
        <p:txBody>
          <a:bodyPr>
            <a:noAutofit/>
          </a:bodyPr>
          <a:lstStyle/>
          <a:p>
            <a:pPr marL="342900" indent="-342900">
              <a:buFont typeface="Arial" panose="020B0604020202020204" pitchFamily="34" charset="0"/>
              <a:buChar char="•"/>
            </a:pPr>
            <a:r>
              <a:rPr lang="en-CA" sz="1600" dirty="0"/>
              <a:t>The pandemic likely to alter the path of Toronto's </a:t>
            </a:r>
            <a:r>
              <a:rPr lang="en-CA" sz="1600" dirty="0">
                <a:solidFill>
                  <a:srgbClr val="FF0000">
                    <a:alpha val="80000"/>
                  </a:srgbClr>
                </a:solidFill>
              </a:rPr>
              <a:t>economy</a:t>
            </a:r>
            <a:r>
              <a:rPr lang="en-CA" sz="1600" dirty="0"/>
              <a:t> as we ponder “</a:t>
            </a:r>
            <a:r>
              <a:rPr lang="en-CA" sz="1600" dirty="0">
                <a:solidFill>
                  <a:srgbClr val="FF0000">
                    <a:alpha val="80000"/>
                  </a:srgbClr>
                </a:solidFill>
              </a:rPr>
              <a:t>recovery”</a:t>
            </a:r>
            <a:r>
              <a:rPr lang="en-CA" sz="1600" dirty="0"/>
              <a:t> </a:t>
            </a:r>
          </a:p>
          <a:p>
            <a:pPr marL="342900" indent="-342900">
              <a:buFont typeface="Arial" panose="020B0604020202020204" pitchFamily="34" charset="0"/>
              <a:buChar char="•"/>
            </a:pPr>
            <a:r>
              <a:rPr lang="en-CA" sz="1600" dirty="0"/>
              <a:t>Potential </a:t>
            </a:r>
            <a:r>
              <a:rPr lang="en-CA" sz="1600" dirty="0">
                <a:solidFill>
                  <a:srgbClr val="FF0000">
                    <a:alpha val="80000"/>
                  </a:srgbClr>
                </a:solidFill>
              </a:rPr>
              <a:t>work/skills</a:t>
            </a:r>
            <a:r>
              <a:rPr lang="en-CA" sz="1600" dirty="0"/>
              <a:t> that might be more in demand, </a:t>
            </a:r>
            <a:r>
              <a:rPr lang="en-CA" sz="1600" dirty="0">
                <a:solidFill>
                  <a:srgbClr val="FF0000">
                    <a:alpha val="80000"/>
                  </a:srgbClr>
                </a:solidFill>
              </a:rPr>
              <a:t>sectors</a:t>
            </a:r>
            <a:r>
              <a:rPr lang="en-CA" sz="1600" dirty="0"/>
              <a:t> that could wane/grow significantly. </a:t>
            </a:r>
          </a:p>
          <a:p>
            <a:pPr marL="342900" indent="-342900">
              <a:buFont typeface="Arial" panose="020B0604020202020204" pitchFamily="34" charset="0"/>
              <a:buChar char="•"/>
            </a:pPr>
            <a:r>
              <a:rPr lang="en-CA" sz="1600" dirty="0"/>
              <a:t>Variations in </a:t>
            </a:r>
            <a:r>
              <a:rPr lang="en-CA" sz="1600" dirty="0">
                <a:solidFill>
                  <a:srgbClr val="FF0000">
                    <a:alpha val="80000"/>
                  </a:srgbClr>
                </a:solidFill>
              </a:rPr>
              <a:t>demand</a:t>
            </a:r>
            <a:r>
              <a:rPr lang="en-CA" sz="1600" dirty="0"/>
              <a:t> affect future retail and commercial (office) development, potential changes in site use (e.g., conversion to residential), and land valuations.  </a:t>
            </a:r>
          </a:p>
          <a:p>
            <a:pPr marL="342900" indent="-342900">
              <a:buFont typeface="Arial" panose="020B0604020202020204" pitchFamily="34" charset="0"/>
              <a:buChar char="•"/>
            </a:pPr>
            <a:r>
              <a:rPr lang="en-CA" sz="1600" dirty="0"/>
              <a:t>Structural shift towards an increase in </a:t>
            </a:r>
            <a:r>
              <a:rPr lang="en-CA" sz="1600" dirty="0">
                <a:solidFill>
                  <a:srgbClr val="FF0000">
                    <a:alpha val="80000"/>
                  </a:srgbClr>
                </a:solidFill>
              </a:rPr>
              <a:t>technology adoption </a:t>
            </a:r>
            <a:r>
              <a:rPr lang="en-CA" sz="1600" dirty="0"/>
              <a:t>could alter the way organizations and people work </a:t>
            </a:r>
          </a:p>
          <a:p>
            <a:pPr marL="342900" indent="-342900" algn="just">
              <a:buFont typeface="Arial" panose="020B0604020202020204" pitchFamily="34" charset="0"/>
              <a:buChar char="•"/>
            </a:pPr>
            <a:endParaRPr lang="en-CA" sz="1800" b="1" dirty="0"/>
          </a:p>
          <a:p>
            <a:pPr marL="342900" indent="-342900" algn="just">
              <a:buFont typeface="Arial" panose="020B0604020202020204" pitchFamily="34" charset="0"/>
              <a:buChar char="•"/>
            </a:pPr>
            <a:r>
              <a:rPr lang="en-CA" sz="1800" b="1" dirty="0"/>
              <a:t>How will COVID-19 change the trajectory of Toronto's </a:t>
            </a:r>
            <a:r>
              <a:rPr lang="en-CA" sz="1800" b="1" dirty="0">
                <a:solidFill>
                  <a:srgbClr val="FF0000">
                    <a:alpha val="80000"/>
                  </a:srgbClr>
                </a:solidFill>
              </a:rPr>
              <a:t>economy</a:t>
            </a:r>
            <a:r>
              <a:rPr lang="en-CA" sz="1800" b="1" dirty="0"/>
              <a:t> and </a:t>
            </a:r>
            <a:r>
              <a:rPr lang="en-CA" sz="1800" b="1" dirty="0">
                <a:solidFill>
                  <a:srgbClr val="FF0000">
                    <a:alpha val="80000"/>
                  </a:srgbClr>
                </a:solidFill>
              </a:rPr>
              <a:t>society? </a:t>
            </a:r>
          </a:p>
          <a:p>
            <a:pPr marL="857250" lvl="1" indent="-342900">
              <a:buFont typeface="Arial" panose="020B0604020202020204" pitchFamily="34" charset="0"/>
              <a:buChar char="•"/>
            </a:pPr>
            <a:r>
              <a:rPr lang="en-CA" sz="1300" dirty="0"/>
              <a:t>What are the likely </a:t>
            </a:r>
            <a:r>
              <a:rPr lang="en-CA" sz="1300" dirty="0">
                <a:solidFill>
                  <a:srgbClr val="FF0000">
                    <a:alpha val="80000"/>
                  </a:srgbClr>
                </a:solidFill>
              </a:rPr>
              <a:t>labour market outcomes</a:t>
            </a:r>
            <a:r>
              <a:rPr lang="en-CA" sz="1300" dirty="0"/>
              <a:t>? Which </a:t>
            </a:r>
            <a:r>
              <a:rPr lang="en-CA" sz="1300" dirty="0">
                <a:solidFill>
                  <a:srgbClr val="FF0000">
                    <a:alpha val="80000"/>
                  </a:srgbClr>
                </a:solidFill>
              </a:rPr>
              <a:t>groups </a:t>
            </a:r>
            <a:r>
              <a:rPr lang="en-CA" sz="1300" dirty="0"/>
              <a:t>are disproportionately impacted?</a:t>
            </a:r>
          </a:p>
          <a:p>
            <a:pPr marL="857250" lvl="1" indent="-342900">
              <a:buFont typeface="Arial" panose="020B0604020202020204" pitchFamily="34" charset="0"/>
              <a:buChar char="•"/>
            </a:pPr>
            <a:r>
              <a:rPr lang="en-CA" sz="1300" dirty="0"/>
              <a:t>What are the </a:t>
            </a:r>
            <a:r>
              <a:rPr lang="en-CA" sz="1300" dirty="0">
                <a:solidFill>
                  <a:srgbClr val="FF0000">
                    <a:alpha val="80000"/>
                  </a:srgbClr>
                </a:solidFill>
              </a:rPr>
              <a:t>organizational</a:t>
            </a:r>
            <a:r>
              <a:rPr lang="en-CA" sz="1300" dirty="0"/>
              <a:t> and </a:t>
            </a:r>
            <a:r>
              <a:rPr lang="en-CA" sz="1300" dirty="0">
                <a:solidFill>
                  <a:srgbClr val="FF0000">
                    <a:alpha val="80000"/>
                  </a:srgbClr>
                </a:solidFill>
              </a:rPr>
              <a:t>industrial</a:t>
            </a:r>
            <a:r>
              <a:rPr lang="en-CA" sz="1300" dirty="0"/>
              <a:t> changes occurring and expected in the years to come?</a:t>
            </a:r>
          </a:p>
          <a:p>
            <a:pPr marL="342900" indent="-342900">
              <a:buFont typeface="Arial" panose="020B0604020202020204" pitchFamily="34" charset="0"/>
              <a:buChar char="•"/>
            </a:pPr>
            <a:endParaRPr lang="en-CA" sz="1600" dirty="0"/>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3</a:t>
            </a:fld>
            <a:endParaRPr lang="en-US" dirty="0">
              <a:solidFill>
                <a:srgbClr val="101820"/>
              </a:solidFill>
            </a:endParaRPr>
          </a:p>
        </p:txBody>
      </p:sp>
      <p:pic>
        <p:nvPicPr>
          <p:cNvPr id="3074" name="Picture 2" descr="The latest on the coronavirus | News | Harvard T.H. Chan School of Public  Health">
            <a:extLst>
              <a:ext uri="{FF2B5EF4-FFF2-40B4-BE49-F238E27FC236}">
                <a16:creationId xmlns:a16="http://schemas.microsoft.com/office/drawing/2014/main" id="{9167E134-021B-438A-BBE1-31D903D40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85" y="5270645"/>
            <a:ext cx="1296194" cy="926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440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
            <a:ext cx="6617538" cy="1033272"/>
          </a:xfrm>
        </p:spPr>
        <p:txBody>
          <a:bodyPr/>
          <a:lstStyle/>
          <a:p>
            <a:pPr algn="ctr"/>
            <a:r>
              <a:rPr lang="en-US" dirty="0">
                <a:solidFill>
                  <a:srgbClr val="101820"/>
                </a:solidFill>
              </a:rPr>
              <a:t>Recommendations</a:t>
            </a:r>
          </a:p>
        </p:txBody>
      </p:sp>
      <p:sp>
        <p:nvSpPr>
          <p:cNvPr id="3" name="Content Placeholder 2"/>
          <p:cNvSpPr>
            <a:spLocks noGrp="1"/>
          </p:cNvSpPr>
          <p:nvPr>
            <p:ph idx="1"/>
          </p:nvPr>
        </p:nvSpPr>
        <p:spPr>
          <a:xfrm>
            <a:off x="628650" y="1047777"/>
            <a:ext cx="7790135" cy="4557495"/>
          </a:xfrm>
        </p:spPr>
        <p:txBody>
          <a:bodyPr>
            <a:normAutofit/>
          </a:bodyPr>
          <a:lstStyle/>
          <a:p>
            <a:pPr marL="342900" lvl="0" indent="-342900">
              <a:buFont typeface="Arial" panose="020B0604020202020204" pitchFamily="34" charset="0"/>
              <a:buChar char="•"/>
            </a:pPr>
            <a:r>
              <a:rPr lang="en-US" sz="1600" dirty="0">
                <a:solidFill>
                  <a:schemeClr val="tx1">
                    <a:alpha val="80000"/>
                  </a:schemeClr>
                </a:solidFill>
              </a:rPr>
              <a:t>Address </a:t>
            </a:r>
            <a:r>
              <a:rPr lang="en-US" sz="1600" dirty="0">
                <a:solidFill>
                  <a:srgbClr val="FF0000">
                    <a:alpha val="80000"/>
                  </a:srgbClr>
                </a:solidFill>
              </a:rPr>
              <a:t>gender wage gap </a:t>
            </a:r>
            <a:r>
              <a:rPr lang="en-US" sz="1600" dirty="0">
                <a:solidFill>
                  <a:schemeClr val="tx1">
                    <a:alpha val="80000"/>
                  </a:schemeClr>
                </a:solidFill>
              </a:rPr>
              <a:t>along with widening </a:t>
            </a:r>
            <a:r>
              <a:rPr lang="en-US" sz="1600" dirty="0">
                <a:solidFill>
                  <a:srgbClr val="FF0000">
                    <a:alpha val="80000"/>
                  </a:srgbClr>
                </a:solidFill>
              </a:rPr>
              <a:t>income inequality</a:t>
            </a:r>
          </a:p>
          <a:p>
            <a:pPr marL="342900" indent="-342900">
              <a:buFont typeface="Arial" panose="020B0604020202020204" pitchFamily="34" charset="0"/>
              <a:buChar char="•"/>
            </a:pPr>
            <a:r>
              <a:rPr lang="en-CA" sz="1600" dirty="0">
                <a:solidFill>
                  <a:srgbClr val="FF0000">
                    <a:alpha val="80000"/>
                  </a:srgbClr>
                </a:solidFill>
              </a:rPr>
              <a:t>Retraining programs</a:t>
            </a:r>
            <a:r>
              <a:rPr lang="en-CA" sz="1600" dirty="0"/>
              <a:t> for the most vulnerable segment of the population to prepare for the </a:t>
            </a:r>
            <a:r>
              <a:rPr lang="en-CA" sz="1600" dirty="0">
                <a:solidFill>
                  <a:srgbClr val="FF0000">
                    <a:alpha val="80000"/>
                  </a:srgbClr>
                </a:solidFill>
              </a:rPr>
              <a:t>technology-oriented jobs </a:t>
            </a:r>
            <a:r>
              <a:rPr lang="en-CA" sz="1600" dirty="0"/>
              <a:t>of the future. </a:t>
            </a:r>
          </a:p>
          <a:p>
            <a:pPr marL="342900" indent="-342900">
              <a:buFont typeface="Arial" panose="020B0604020202020204" pitchFamily="34" charset="0"/>
              <a:buChar char="•"/>
            </a:pPr>
            <a:r>
              <a:rPr lang="en-CA" sz="1600" dirty="0">
                <a:solidFill>
                  <a:srgbClr val="FF0000">
                    <a:alpha val="80000"/>
                  </a:srgbClr>
                </a:solidFill>
              </a:rPr>
              <a:t>Targeted assistance </a:t>
            </a:r>
            <a:r>
              <a:rPr lang="en-CA" sz="1600" dirty="0">
                <a:solidFill>
                  <a:schemeClr val="tx1">
                    <a:alpha val="80000"/>
                  </a:schemeClr>
                </a:solidFill>
              </a:rPr>
              <a:t>to ailing sectors – accommodation &amp; food / manufacturing</a:t>
            </a:r>
          </a:p>
          <a:p>
            <a:pPr marL="342900" lvl="0" indent="-342900">
              <a:buFont typeface="Arial" panose="020B0604020202020204" pitchFamily="34" charset="0"/>
              <a:buChar char="•"/>
            </a:pPr>
            <a:r>
              <a:rPr lang="en-CA" sz="1600" dirty="0">
                <a:solidFill>
                  <a:srgbClr val="FF0000">
                    <a:alpha val="80000"/>
                  </a:srgbClr>
                </a:solidFill>
              </a:rPr>
              <a:t>Targeted funding programs </a:t>
            </a:r>
            <a:r>
              <a:rPr lang="en-CA" sz="1600" dirty="0"/>
              <a:t>to meet the need for automation and technology related employment in particular due to the surge in </a:t>
            </a:r>
            <a:r>
              <a:rPr lang="en-CA" sz="1600" dirty="0">
                <a:solidFill>
                  <a:srgbClr val="FF0000">
                    <a:alpha val="80000"/>
                  </a:srgbClr>
                </a:solidFill>
              </a:rPr>
              <a:t>AI/Robotics/Big Data. </a:t>
            </a:r>
          </a:p>
          <a:p>
            <a:pPr marL="342900" lvl="0" indent="-342900">
              <a:buFont typeface="Arial" panose="020B0604020202020204" pitchFamily="34" charset="0"/>
              <a:buChar char="•"/>
            </a:pPr>
            <a:r>
              <a:rPr lang="en-CA" sz="1600" dirty="0">
                <a:solidFill>
                  <a:srgbClr val="FF0000">
                    <a:alpha val="80000"/>
                  </a:srgbClr>
                </a:solidFill>
              </a:rPr>
              <a:t>Retraining and job readiness programs (universal income?) </a:t>
            </a:r>
            <a:r>
              <a:rPr lang="en-CA" sz="1600" dirty="0"/>
              <a:t>to deal with the redundancy in organizations created by the increased use of technology.</a:t>
            </a:r>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30</a:t>
            </a:fld>
            <a:endParaRPr lang="en-US" dirty="0">
              <a:solidFill>
                <a:srgbClr val="101820"/>
              </a:solidFill>
            </a:endParaRPr>
          </a:p>
        </p:txBody>
      </p:sp>
    </p:spTree>
    <p:extLst>
      <p:ext uri="{BB962C8B-B14F-4D97-AF65-F5344CB8AC3E}">
        <p14:creationId xmlns:p14="http://schemas.microsoft.com/office/powerpoint/2010/main" val="3642710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47777"/>
            <a:ext cx="7790135" cy="4557495"/>
          </a:xfrm>
        </p:spPr>
        <p:txBody>
          <a:bodyPr>
            <a:normAutofit/>
          </a:bodyPr>
          <a:lstStyle/>
          <a:p>
            <a:pPr lvl="0" algn="ctr"/>
            <a:r>
              <a:rPr lang="en-US" sz="3200" b="1" dirty="0">
                <a:solidFill>
                  <a:schemeClr val="tx1">
                    <a:alpha val="80000"/>
                  </a:schemeClr>
                </a:solidFill>
              </a:rPr>
              <a:t>The End</a:t>
            </a:r>
          </a:p>
          <a:p>
            <a:pPr lvl="0" algn="ctr"/>
            <a:r>
              <a:rPr lang="en-US" sz="3200" b="1" dirty="0">
                <a:solidFill>
                  <a:schemeClr val="tx1">
                    <a:alpha val="80000"/>
                  </a:schemeClr>
                </a:solidFill>
              </a:rPr>
              <a:t>Thank-you!</a:t>
            </a:r>
            <a:endParaRPr lang="en-CA" sz="3200" b="1" dirty="0"/>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31</a:t>
            </a:fld>
            <a:endParaRPr lang="en-US" dirty="0">
              <a:solidFill>
                <a:srgbClr val="101820"/>
              </a:solidFill>
            </a:endParaRPr>
          </a:p>
        </p:txBody>
      </p:sp>
    </p:spTree>
    <p:extLst>
      <p:ext uri="{BB962C8B-B14F-4D97-AF65-F5344CB8AC3E}">
        <p14:creationId xmlns:p14="http://schemas.microsoft.com/office/powerpoint/2010/main" val="3335855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911051" cy="864313"/>
          </a:xfrm>
        </p:spPr>
        <p:txBody>
          <a:bodyPr/>
          <a:lstStyle/>
          <a:p>
            <a:pPr algn="ctr"/>
            <a:r>
              <a:rPr lang="en-US" dirty="0">
                <a:solidFill>
                  <a:srgbClr val="101820"/>
                </a:solidFill>
              </a:rPr>
              <a:t>Model Formulation – Labour Market Outcomes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864313"/>
                <a:ext cx="7911051" cy="4695239"/>
              </a:xfrm>
            </p:spPr>
            <p:txBody>
              <a:bodyPr>
                <a:normAutofit fontScale="85000" lnSpcReduction="20000"/>
              </a:bodyPr>
              <a:lstStyle/>
              <a:p>
                <a:pPr>
                  <a:lnSpc>
                    <a:spcPct val="120000"/>
                  </a:lnSpc>
                  <a:spcBef>
                    <a:spcPts val="0"/>
                  </a:spcBef>
                </a:pPr>
                <a:r>
                  <a:rPr lang="en-CA" sz="1800" b="1" dirty="0">
                    <a:solidFill>
                      <a:srgbClr val="FF0000">
                        <a:alpha val="80000"/>
                      </a:srgbClr>
                    </a:solidFill>
                  </a:rPr>
                  <a:t>Probit Model</a:t>
                </a:r>
                <a:r>
                  <a:rPr lang="en-CA" sz="1800" dirty="0"/>
                  <a:t>: </a:t>
                </a:r>
                <a14:m>
                  <m:oMath xmlns:m="http://schemas.openxmlformats.org/officeDocument/2006/math">
                    <m:sSub>
                      <m:sSubPr>
                        <m:ctrlPr>
                          <a:rPr lang="en-CA" sz="1800" i="1">
                            <a:latin typeface="Cambria Math" panose="02040503050406030204" pitchFamily="18" charset="0"/>
                          </a:rPr>
                        </m:ctrlPr>
                      </m:sSubPr>
                      <m:e>
                        <m:r>
                          <a:rPr lang="en-CA" sz="1800" i="1">
                            <a:latin typeface="Cambria Math" panose="02040503050406030204" pitchFamily="18" charset="0"/>
                          </a:rPr>
                          <m:t>𝑌</m:t>
                        </m:r>
                      </m:e>
                      <m:sub>
                        <m:r>
                          <a:rPr lang="en-CA" sz="1800" i="1">
                            <a:latin typeface="Cambria Math" panose="02040503050406030204" pitchFamily="18" charset="0"/>
                          </a:rPr>
                          <m:t>𝑖𝑡</m:t>
                        </m:r>
                      </m:sub>
                    </m:sSub>
                    <m:r>
                      <a:rPr lang="en-CA" sz="1800" i="1">
                        <a:latin typeface="Cambria Math" panose="02040503050406030204" pitchFamily="18" charset="0"/>
                      </a:rPr>
                      <m:t>=</m:t>
                    </m:r>
                    <m:sSub>
                      <m:sSubPr>
                        <m:ctrlPr>
                          <a:rPr lang="en-CA" sz="1800" i="1">
                            <a:latin typeface="Cambria Math" panose="02040503050406030204" pitchFamily="18" charset="0"/>
                          </a:rPr>
                        </m:ctrlPr>
                      </m:sSubPr>
                      <m:e>
                        <m:r>
                          <a:rPr lang="en-CA" sz="1800" i="1">
                            <a:latin typeface="Cambria Math" panose="02040503050406030204" pitchFamily="18" charset="0"/>
                          </a:rPr>
                          <m:t>𝛼</m:t>
                        </m:r>
                      </m:e>
                      <m:sub>
                        <m:r>
                          <a:rPr lang="en-CA" sz="1800" i="1">
                            <a:latin typeface="Cambria Math" panose="02040503050406030204" pitchFamily="18" charset="0"/>
                          </a:rPr>
                          <m:t>𝑖</m:t>
                        </m:r>
                      </m:sub>
                    </m:sSub>
                    <m:r>
                      <a:rPr lang="en-CA" sz="1800" i="1">
                        <a:latin typeface="Cambria Math" panose="02040503050406030204" pitchFamily="18" charset="0"/>
                      </a:rPr>
                      <m:t>+</m:t>
                    </m:r>
                    <m:sSub>
                      <m:sSubPr>
                        <m:ctrlPr>
                          <a:rPr lang="en-CA" sz="1800" i="1">
                            <a:latin typeface="Cambria Math" panose="02040503050406030204" pitchFamily="18" charset="0"/>
                          </a:rPr>
                        </m:ctrlPr>
                      </m:sSubPr>
                      <m:e>
                        <m:r>
                          <a:rPr lang="en-CA" sz="1800" i="1">
                            <a:latin typeface="Cambria Math" panose="02040503050406030204" pitchFamily="18" charset="0"/>
                          </a:rPr>
                          <m:t>𝜃</m:t>
                        </m:r>
                      </m:e>
                      <m:sub>
                        <m:r>
                          <a:rPr lang="en-CA" sz="1800" i="1">
                            <a:latin typeface="Cambria Math" panose="02040503050406030204" pitchFamily="18" charset="0"/>
                          </a:rPr>
                          <m:t>𝑚𝑜𝑛𝑡h</m:t>
                        </m:r>
                      </m:sub>
                    </m:sSub>
                    <m:r>
                      <a:rPr lang="en-CA" sz="1800" i="1">
                        <a:latin typeface="Cambria Math" panose="02040503050406030204" pitchFamily="18" charset="0"/>
                      </a:rPr>
                      <m:t>+</m:t>
                    </m:r>
                    <m:sSub>
                      <m:sSubPr>
                        <m:ctrlPr>
                          <a:rPr lang="en-CA" sz="1800" i="1">
                            <a:latin typeface="Cambria Math" panose="02040503050406030204" pitchFamily="18" charset="0"/>
                          </a:rPr>
                        </m:ctrlPr>
                      </m:sSubPr>
                      <m:e>
                        <m:r>
                          <a:rPr lang="en-CA" sz="1800" i="1">
                            <a:latin typeface="Cambria Math" panose="02040503050406030204" pitchFamily="18" charset="0"/>
                          </a:rPr>
                          <m:t>𝜏</m:t>
                        </m:r>
                      </m:e>
                      <m:sub>
                        <m:r>
                          <a:rPr lang="en-CA" sz="1800" i="1">
                            <a:latin typeface="Cambria Math" panose="02040503050406030204" pitchFamily="18" charset="0"/>
                          </a:rPr>
                          <m:t>𝑦𝑒𝑎𝑟</m:t>
                        </m:r>
                      </m:sub>
                    </m:sSub>
                    <m:r>
                      <a:rPr lang="en-CA" sz="1800" i="1">
                        <a:latin typeface="Cambria Math" panose="02040503050406030204" pitchFamily="18" charset="0"/>
                      </a:rPr>
                      <m:t>+</m:t>
                    </m:r>
                    <m:sSub>
                      <m:sSubPr>
                        <m:ctrlPr>
                          <a:rPr lang="en-CA" sz="1800" i="1">
                            <a:latin typeface="Cambria Math" panose="02040503050406030204" pitchFamily="18" charset="0"/>
                          </a:rPr>
                        </m:ctrlPr>
                      </m:sSubPr>
                      <m:e>
                        <m:r>
                          <a:rPr lang="en-CA" sz="1800" i="1">
                            <a:latin typeface="Cambria Math" panose="02040503050406030204" pitchFamily="18" charset="0"/>
                          </a:rPr>
                          <m:t>𝜌</m:t>
                        </m:r>
                      </m:e>
                      <m:sub>
                        <m:r>
                          <a:rPr lang="en-CA" sz="1800" i="1">
                            <a:latin typeface="Cambria Math" panose="02040503050406030204" pitchFamily="18" charset="0"/>
                          </a:rPr>
                          <m:t>1</m:t>
                        </m:r>
                      </m:sub>
                    </m:sSub>
                    <m:sSub>
                      <m:sSubPr>
                        <m:ctrlPr>
                          <a:rPr lang="en-CA" sz="1800" i="1">
                            <a:latin typeface="Cambria Math" panose="02040503050406030204" pitchFamily="18" charset="0"/>
                          </a:rPr>
                        </m:ctrlPr>
                      </m:sSubPr>
                      <m:e>
                        <m:r>
                          <a:rPr lang="en-CA" sz="1800" i="1">
                            <a:latin typeface="Cambria Math" panose="02040503050406030204" pitchFamily="18" charset="0"/>
                          </a:rPr>
                          <m:t>𝐶𝑂𝑉</m:t>
                        </m:r>
                      </m:e>
                      <m:sub>
                        <m:r>
                          <a:rPr lang="en-CA" sz="1800" i="1">
                            <a:latin typeface="Cambria Math" panose="02040503050406030204" pitchFamily="18" charset="0"/>
                          </a:rPr>
                          <m:t>𝑖𝑡</m:t>
                        </m:r>
                      </m:sub>
                    </m:sSub>
                    <m:r>
                      <a:rPr lang="en-CA" sz="1800" i="1">
                        <a:latin typeface="Cambria Math" panose="02040503050406030204" pitchFamily="18" charset="0"/>
                      </a:rPr>
                      <m:t>+</m:t>
                    </m:r>
                    <m:nary>
                      <m:naryPr>
                        <m:chr m:val="∑"/>
                        <m:ctrlPr>
                          <a:rPr lang="en-CA" sz="1800" i="1">
                            <a:latin typeface="Cambria Math" panose="02040503050406030204" pitchFamily="18" charset="0"/>
                          </a:rPr>
                        </m:ctrlPr>
                      </m:naryPr>
                      <m:sub>
                        <m:r>
                          <a:rPr lang="en-CA" sz="1800" i="1">
                            <a:latin typeface="Cambria Math" panose="02040503050406030204" pitchFamily="18" charset="0"/>
                          </a:rPr>
                          <m:t>𝑗</m:t>
                        </m:r>
                        <m:r>
                          <a:rPr lang="en-CA" sz="1800" i="1">
                            <a:latin typeface="Cambria Math" panose="02040503050406030204" pitchFamily="18" charset="0"/>
                          </a:rPr>
                          <m:t>=1</m:t>
                        </m:r>
                      </m:sub>
                      <m:sup>
                        <m:r>
                          <a:rPr lang="en-CA" sz="1800" i="1">
                            <a:latin typeface="Cambria Math" panose="02040503050406030204" pitchFamily="18" charset="0"/>
                          </a:rPr>
                          <m:t>4</m:t>
                        </m:r>
                      </m:sup>
                      <m:e>
                        <m:sSub>
                          <m:sSubPr>
                            <m:ctrlPr>
                              <a:rPr lang="en-CA" sz="1800" i="1">
                                <a:latin typeface="Cambria Math" panose="02040503050406030204" pitchFamily="18" charset="0"/>
                              </a:rPr>
                            </m:ctrlPr>
                          </m:sSubPr>
                          <m:e>
                            <m:r>
                              <a:rPr lang="en-CA" sz="1800" i="1">
                                <a:latin typeface="Cambria Math" panose="02040503050406030204" pitchFamily="18" charset="0"/>
                              </a:rPr>
                              <m:t>𝜌</m:t>
                            </m:r>
                          </m:e>
                          <m:sub>
                            <m:r>
                              <a:rPr lang="en-CA" sz="1800" i="1">
                                <a:latin typeface="Cambria Math" panose="02040503050406030204" pitchFamily="18" charset="0"/>
                              </a:rPr>
                              <m:t>𝑗</m:t>
                            </m:r>
                          </m:sub>
                        </m:sSub>
                        <m:sSub>
                          <m:sSubPr>
                            <m:ctrlPr>
                              <a:rPr lang="en-CA" sz="1800" i="1">
                                <a:latin typeface="Cambria Math" panose="02040503050406030204" pitchFamily="18" charset="0"/>
                              </a:rPr>
                            </m:ctrlPr>
                          </m:sSubPr>
                          <m:e>
                            <m:r>
                              <a:rPr lang="en-CA" sz="1800" i="1">
                                <a:latin typeface="Cambria Math" panose="02040503050406030204" pitchFamily="18" charset="0"/>
                              </a:rPr>
                              <m:t>𝑋</m:t>
                            </m:r>
                          </m:e>
                          <m:sub>
                            <m:r>
                              <a:rPr lang="en-CA" sz="1800" i="1">
                                <a:latin typeface="Cambria Math" panose="02040503050406030204" pitchFamily="18" charset="0"/>
                              </a:rPr>
                              <m:t>𝑖𝑗𝑡</m:t>
                            </m:r>
                          </m:sub>
                        </m:sSub>
                      </m:e>
                    </m:nary>
                    <m:r>
                      <a:rPr lang="en-CA" sz="1800" i="1">
                        <a:latin typeface="Cambria Math" panose="02040503050406030204" pitchFamily="18" charset="0"/>
                      </a:rPr>
                      <m:t>+</m:t>
                    </m:r>
                    <m:nary>
                      <m:naryPr>
                        <m:chr m:val="∑"/>
                        <m:ctrlPr>
                          <a:rPr lang="en-CA" sz="1800" i="1">
                            <a:latin typeface="Cambria Math" panose="02040503050406030204" pitchFamily="18" charset="0"/>
                          </a:rPr>
                        </m:ctrlPr>
                      </m:naryPr>
                      <m:sub>
                        <m:r>
                          <a:rPr lang="en-CA" sz="1800" i="1">
                            <a:latin typeface="Cambria Math" panose="02040503050406030204" pitchFamily="18" charset="0"/>
                          </a:rPr>
                          <m:t>𝑗</m:t>
                        </m:r>
                        <m:r>
                          <a:rPr lang="en-CA" sz="1800" i="1">
                            <a:latin typeface="Cambria Math" panose="02040503050406030204" pitchFamily="18" charset="0"/>
                          </a:rPr>
                          <m:t>=1</m:t>
                        </m:r>
                      </m:sub>
                      <m:sup>
                        <m:r>
                          <a:rPr lang="en-CA" sz="1800" i="1">
                            <a:latin typeface="Cambria Math" panose="02040503050406030204" pitchFamily="18" charset="0"/>
                          </a:rPr>
                          <m:t>4</m:t>
                        </m:r>
                      </m:sup>
                      <m:e>
                        <m:sSub>
                          <m:sSubPr>
                            <m:ctrlPr>
                              <a:rPr lang="en-CA" sz="1800" i="1">
                                <a:latin typeface="Cambria Math" panose="02040503050406030204" pitchFamily="18" charset="0"/>
                              </a:rPr>
                            </m:ctrlPr>
                          </m:sSubPr>
                          <m:e>
                            <m:r>
                              <a:rPr lang="en-CA" sz="1800" i="1">
                                <a:latin typeface="Cambria Math" panose="02040503050406030204" pitchFamily="18" charset="0"/>
                              </a:rPr>
                              <m:t>𝜆</m:t>
                            </m:r>
                          </m:e>
                          <m:sub>
                            <m:r>
                              <a:rPr lang="en-CA" sz="1800" i="1">
                                <a:latin typeface="Cambria Math" panose="02040503050406030204" pitchFamily="18" charset="0"/>
                              </a:rPr>
                              <m:t>𝑗</m:t>
                            </m:r>
                          </m:sub>
                        </m:sSub>
                        <m:sSub>
                          <m:sSubPr>
                            <m:ctrlPr>
                              <a:rPr lang="en-CA" sz="1800" i="1">
                                <a:latin typeface="Cambria Math" panose="02040503050406030204" pitchFamily="18" charset="0"/>
                              </a:rPr>
                            </m:ctrlPr>
                          </m:sSubPr>
                          <m:e>
                            <m:sSub>
                              <m:sSubPr>
                                <m:ctrlPr>
                                  <a:rPr lang="en-CA" sz="1800" i="1">
                                    <a:latin typeface="Cambria Math" panose="02040503050406030204" pitchFamily="18" charset="0"/>
                                  </a:rPr>
                                </m:ctrlPr>
                              </m:sSubPr>
                              <m:e>
                                <m:r>
                                  <a:rPr lang="en-CA" sz="1800" i="1">
                                    <a:latin typeface="Cambria Math" panose="02040503050406030204" pitchFamily="18" charset="0"/>
                                  </a:rPr>
                                  <m:t>(</m:t>
                                </m:r>
                                <m:r>
                                  <a:rPr lang="en-CA" sz="1800" i="1">
                                    <a:latin typeface="Cambria Math" panose="02040503050406030204" pitchFamily="18" charset="0"/>
                                  </a:rPr>
                                  <m:t>𝐶𝑂𝑉</m:t>
                                </m:r>
                              </m:e>
                              <m:sub>
                                <m:r>
                                  <a:rPr lang="en-CA" sz="1800" i="1">
                                    <a:latin typeface="Cambria Math" panose="02040503050406030204" pitchFamily="18" charset="0"/>
                                  </a:rPr>
                                  <m:t>𝑖𝑡</m:t>
                                </m:r>
                              </m:sub>
                            </m:sSub>
                            <m:r>
                              <a:rPr lang="en-CA" sz="1800" i="1">
                                <a:latin typeface="Cambria Math" panose="02040503050406030204" pitchFamily="18" charset="0"/>
                              </a:rPr>
                              <m:t>×</m:t>
                            </m:r>
                            <m:r>
                              <a:rPr lang="en-CA" sz="1800" i="1">
                                <a:latin typeface="Cambria Math" panose="02040503050406030204" pitchFamily="18" charset="0"/>
                              </a:rPr>
                              <m:t>𝑋</m:t>
                            </m:r>
                          </m:e>
                          <m:sub>
                            <m:r>
                              <a:rPr lang="en-CA" sz="1800" i="1">
                                <a:latin typeface="Cambria Math" panose="02040503050406030204" pitchFamily="18" charset="0"/>
                              </a:rPr>
                              <m:t>𝑖𝑗𝑡</m:t>
                            </m:r>
                          </m:sub>
                        </m:sSub>
                        <m:r>
                          <a:rPr lang="en-CA" sz="1800" i="1">
                            <a:latin typeface="Cambria Math" panose="02040503050406030204" pitchFamily="18" charset="0"/>
                          </a:rPr>
                          <m:t>)</m:t>
                        </m:r>
                      </m:e>
                    </m:nary>
                    <m:r>
                      <a:rPr lang="en-CA" sz="1800" i="1">
                        <a:latin typeface="Cambria Math" panose="02040503050406030204" pitchFamily="18" charset="0"/>
                      </a:rPr>
                      <m:t>+</m:t>
                    </m:r>
                    <m:sSub>
                      <m:sSubPr>
                        <m:ctrlPr>
                          <a:rPr lang="en-CA" sz="1800" i="1">
                            <a:latin typeface="Cambria Math" panose="02040503050406030204" pitchFamily="18" charset="0"/>
                          </a:rPr>
                        </m:ctrlPr>
                      </m:sSubPr>
                      <m:e>
                        <m:r>
                          <a:rPr lang="en-CA" sz="1800" i="1">
                            <a:latin typeface="Cambria Math" panose="02040503050406030204" pitchFamily="18" charset="0"/>
                          </a:rPr>
                          <m:t>𝜀</m:t>
                        </m:r>
                      </m:e>
                      <m:sub>
                        <m:r>
                          <a:rPr lang="en-CA" sz="1800" i="1">
                            <a:latin typeface="Cambria Math" panose="02040503050406030204" pitchFamily="18" charset="0"/>
                          </a:rPr>
                          <m:t>𝑖𝑡</m:t>
                        </m:r>
                      </m:sub>
                    </m:sSub>
                  </m:oMath>
                </a14:m>
                <a:endParaRPr lang="en-CA" dirty="0"/>
              </a:p>
              <a:p>
                <a:pPr>
                  <a:lnSpc>
                    <a:spcPct val="120000"/>
                  </a:lnSpc>
                  <a:spcBef>
                    <a:spcPts val="0"/>
                  </a:spcBef>
                </a:pPr>
                <a:r>
                  <a:rPr lang="en-CA" sz="1900" dirty="0"/>
                  <a:t> </a:t>
                </a:r>
                <a:r>
                  <a:rPr lang="en-CA" sz="1600" dirty="0"/>
                  <a:t> </a:t>
                </a:r>
                <a14:m>
                  <m:oMath xmlns:m="http://schemas.openxmlformats.org/officeDocument/2006/math">
                    <m:r>
                      <a:rPr lang="en-CA" sz="1600" i="1" smtClean="0">
                        <a:solidFill>
                          <a:srgbClr val="FF0000">
                            <a:alpha val="80000"/>
                          </a:srgbClr>
                        </a:solidFill>
                        <a:latin typeface="Cambria Math" panose="02040503050406030204" pitchFamily="18" charset="0"/>
                      </a:rPr>
                      <m:t>𝑌</m:t>
                    </m:r>
                  </m:oMath>
                </a14:m>
                <a:r>
                  <a:rPr lang="en-CA" sz="1700" dirty="0">
                    <a:solidFill>
                      <a:srgbClr val="FF0000">
                        <a:alpha val="80000"/>
                      </a:srgbClr>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CA" sz="1800" i="1">
                            <a:latin typeface="Cambria Math" panose="02040503050406030204" pitchFamily="18" charset="0"/>
                          </a:rPr>
                        </m:ctrlPr>
                      </m:dPr>
                      <m:e>
                        <m:eqArr>
                          <m:eqArrPr>
                            <m:ctrlPr>
                              <a:rPr lang="en-CA" sz="1800" i="1">
                                <a:latin typeface="Cambria Math" panose="02040503050406030204" pitchFamily="18" charset="0"/>
                              </a:rPr>
                            </m:ctrlPr>
                          </m:eqArrPr>
                          <m:e>
                            <m:r>
                              <a:rPr lang="en-CA" sz="1800">
                                <a:latin typeface="Cambria Math" panose="02040503050406030204" pitchFamily="18" charset="0"/>
                              </a:rPr>
                              <m:t>1=</m:t>
                            </m:r>
                            <m:r>
                              <m:rPr>
                                <m:sty m:val="p"/>
                              </m:rPr>
                              <a:rPr lang="en-CA" sz="1800">
                                <a:latin typeface="Cambria Math" panose="02040503050406030204" pitchFamily="18" charset="0"/>
                              </a:rPr>
                              <m:t>if</m:t>
                            </m:r>
                            <m:r>
                              <a:rPr lang="en-CA" sz="1800">
                                <a:latin typeface="Cambria Math" panose="02040503050406030204" pitchFamily="18" charset="0"/>
                              </a:rPr>
                              <m:t> </m:t>
                            </m:r>
                            <m:r>
                              <m:rPr>
                                <m:sty m:val="p"/>
                              </m:rPr>
                              <a:rPr lang="en-US" sz="1800" b="0" i="0" smtClean="0">
                                <a:latin typeface="Cambria Math" panose="02040503050406030204" pitchFamily="18" charset="0"/>
                              </a:rPr>
                              <m:t>employed</m:t>
                            </m:r>
                            <m:r>
                              <a:rPr lang="en-US" sz="1800" b="0" i="1" smtClean="0">
                                <a:latin typeface="Cambria Math" panose="02040503050406030204" pitchFamily="18" charset="0"/>
                              </a:rPr>
                              <m:t>      </m:t>
                            </m:r>
                          </m:e>
                          <m:e>
                            <m:r>
                              <a:rPr lang="en-CA" sz="1800">
                                <a:latin typeface="Cambria Math" panose="02040503050406030204" pitchFamily="18" charset="0"/>
                              </a:rPr>
                              <m:t>  0=</m:t>
                            </m:r>
                            <m:r>
                              <m:rPr>
                                <m:sty m:val="p"/>
                              </m:rPr>
                              <a:rPr lang="en-US" sz="1800" b="0" i="0" smtClean="0">
                                <a:latin typeface="Cambria Math" panose="02040503050406030204" pitchFamily="18" charset="0"/>
                              </a:rPr>
                              <m:t>if</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not</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employed</m:t>
                            </m:r>
                          </m:e>
                        </m:eqArr>
                      </m:e>
                    </m:d>
                  </m:oMath>
                </a14:m>
                <a:r>
                  <a:rPr lang="en-CA" sz="1800" dirty="0">
                    <a:latin typeface="Tahoma" panose="020B0604030504040204" pitchFamily="34" charset="0"/>
                    <a:ea typeface="Tahoma" panose="020B0604030504040204" pitchFamily="34" charset="0"/>
                    <a:cs typeface="Tahoma" panose="020B0604030504040204" pitchFamily="34" charset="0"/>
                  </a:rPr>
                  <a:t> </a:t>
                </a:r>
              </a:p>
              <a:p>
                <a:pPr>
                  <a:lnSpc>
                    <a:spcPct val="120000"/>
                  </a:lnSpc>
                  <a:spcBef>
                    <a:spcPts val="0"/>
                  </a:spcBef>
                </a:pPr>
                <a:endParaRPr lang="en-CA" sz="1800" i="1" dirty="0">
                  <a:latin typeface="Cambria Math" panose="02040503050406030204" pitchFamily="18" charset="0"/>
                </a:endParaRPr>
              </a:p>
              <a:p>
                <a:pPr>
                  <a:lnSpc>
                    <a:spcPct val="120000"/>
                  </a:lnSpc>
                  <a:spcBef>
                    <a:spcPts val="0"/>
                  </a:spcBef>
                </a:pPr>
                <a14:m>
                  <m:oMath xmlns:m="http://schemas.openxmlformats.org/officeDocument/2006/math">
                    <m:sSub>
                      <m:sSubPr>
                        <m:ctrlPr>
                          <a:rPr lang="en-CA" sz="1800" i="1" smtClean="0">
                            <a:solidFill>
                              <a:srgbClr val="FF0000">
                                <a:alpha val="80000"/>
                              </a:srgbClr>
                            </a:solidFill>
                            <a:latin typeface="Cambria Math" panose="02040503050406030204" pitchFamily="18" charset="0"/>
                          </a:rPr>
                        </m:ctrlPr>
                      </m:sSubPr>
                      <m:e>
                        <m:r>
                          <a:rPr lang="en-CA" sz="1800" i="1">
                            <a:solidFill>
                              <a:srgbClr val="FF0000">
                                <a:alpha val="80000"/>
                              </a:srgbClr>
                            </a:solidFill>
                            <a:latin typeface="Cambria Math" panose="02040503050406030204" pitchFamily="18" charset="0"/>
                          </a:rPr>
                          <m:t>𝜃</m:t>
                        </m:r>
                      </m:e>
                      <m:sub>
                        <m:r>
                          <a:rPr lang="en-CA" sz="1800" i="1">
                            <a:solidFill>
                              <a:srgbClr val="FF0000">
                                <a:alpha val="80000"/>
                              </a:srgbClr>
                            </a:solidFill>
                            <a:latin typeface="Cambria Math" panose="02040503050406030204" pitchFamily="18" charset="0"/>
                          </a:rPr>
                          <m:t>𝑚𝑜𝑛𝑡h</m:t>
                        </m:r>
                      </m:sub>
                    </m:sSub>
                  </m:oMath>
                </a14:m>
                <a:r>
                  <a:rPr lang="en-CA" sz="1800" dirty="0"/>
                  <a:t> and </a:t>
                </a:r>
                <a14:m>
                  <m:oMath xmlns:m="http://schemas.openxmlformats.org/officeDocument/2006/math">
                    <m:sSub>
                      <m:sSubPr>
                        <m:ctrlPr>
                          <a:rPr lang="en-CA" sz="1800" i="1" smtClean="0">
                            <a:solidFill>
                              <a:srgbClr val="FF0000">
                                <a:alpha val="80000"/>
                              </a:srgbClr>
                            </a:solidFill>
                            <a:latin typeface="Cambria Math" panose="02040503050406030204" pitchFamily="18" charset="0"/>
                          </a:rPr>
                        </m:ctrlPr>
                      </m:sSubPr>
                      <m:e>
                        <m:r>
                          <a:rPr lang="en-CA" sz="1800" i="1">
                            <a:solidFill>
                              <a:srgbClr val="FF0000">
                                <a:alpha val="80000"/>
                              </a:srgbClr>
                            </a:solidFill>
                            <a:latin typeface="Cambria Math" panose="02040503050406030204" pitchFamily="18" charset="0"/>
                          </a:rPr>
                          <m:t>𝜏</m:t>
                        </m:r>
                      </m:e>
                      <m:sub>
                        <m:r>
                          <a:rPr lang="en-CA" sz="1800" i="1">
                            <a:solidFill>
                              <a:srgbClr val="FF0000">
                                <a:alpha val="80000"/>
                              </a:srgbClr>
                            </a:solidFill>
                            <a:latin typeface="Cambria Math" panose="02040503050406030204" pitchFamily="18" charset="0"/>
                          </a:rPr>
                          <m:t>𝑦𝑒𝑎𝑟</m:t>
                        </m:r>
                      </m:sub>
                    </m:sSub>
                  </m:oMath>
                </a14:m>
                <a:r>
                  <a:rPr lang="en-CA" sz="1800" dirty="0"/>
                  <a:t> denote time fixed effects for different months and years, respectively.</a:t>
                </a:r>
              </a:p>
              <a:p>
                <a:pPr>
                  <a:lnSpc>
                    <a:spcPct val="120000"/>
                  </a:lnSpc>
                  <a:spcBef>
                    <a:spcPts val="0"/>
                  </a:spcBef>
                </a:pPr>
                <a:endParaRPr lang="en-CA" sz="1800" i="1" dirty="0">
                  <a:latin typeface="+mj-lt"/>
                </a:endParaRPr>
              </a:p>
              <a:p>
                <a:pPr>
                  <a:lnSpc>
                    <a:spcPct val="120000"/>
                  </a:lnSpc>
                  <a:spcBef>
                    <a:spcPts val="0"/>
                  </a:spcBef>
                </a:pPr>
                <a14:m>
                  <m:oMath xmlns:m="http://schemas.openxmlformats.org/officeDocument/2006/math">
                    <m:r>
                      <a:rPr lang="en-CA" sz="1800" i="1" smtClean="0">
                        <a:solidFill>
                          <a:srgbClr val="FF0000">
                            <a:alpha val="80000"/>
                          </a:srgbClr>
                        </a:solidFill>
                        <a:latin typeface="Cambria Math" panose="02040503050406030204" pitchFamily="18" charset="0"/>
                      </a:rPr>
                      <m:t>𝐶𝑂𝑉</m:t>
                    </m:r>
                  </m:oMath>
                </a14:m>
                <a:r>
                  <a:rPr lang="en-CA" sz="1800" dirty="0">
                    <a:latin typeface="+mj-lt"/>
                  </a:rPr>
                  <a:t> is a binary variable which equals one if the observation occurs during or after April 2020</a:t>
                </a:r>
              </a:p>
              <a:p>
                <a:pPr>
                  <a:lnSpc>
                    <a:spcPct val="120000"/>
                  </a:lnSpc>
                  <a:spcBef>
                    <a:spcPts val="0"/>
                  </a:spcBef>
                </a:pPr>
                <a:endParaRPr lang="en-CA" sz="1800" dirty="0">
                  <a:latin typeface="+mj-lt"/>
                </a:endParaRPr>
              </a:p>
              <a:p>
                <a:pPr>
                  <a:lnSpc>
                    <a:spcPct val="120000"/>
                  </a:lnSpc>
                  <a:spcBef>
                    <a:spcPts val="0"/>
                  </a:spcBef>
                </a:pPr>
                <a:r>
                  <a:rPr lang="en-CA" sz="1800" dirty="0"/>
                  <a:t>binary variable </a:t>
                </a:r>
                <a14:m>
                  <m:oMath xmlns:m="http://schemas.openxmlformats.org/officeDocument/2006/math">
                    <m:r>
                      <a:rPr lang="en-CA" sz="1800" i="1" smtClean="0">
                        <a:solidFill>
                          <a:srgbClr val="FF0000">
                            <a:alpha val="80000"/>
                          </a:srgbClr>
                        </a:solidFill>
                        <a:latin typeface="Cambria Math" panose="02040503050406030204" pitchFamily="18" charset="0"/>
                      </a:rPr>
                      <m:t>𝑋</m:t>
                    </m:r>
                  </m:oMath>
                </a14:m>
                <a:r>
                  <a:rPr lang="en-CA" sz="1800" i="1" baseline="-25000" dirty="0">
                    <a:solidFill>
                      <a:srgbClr val="FF0000">
                        <a:alpha val="80000"/>
                      </a:srgbClr>
                    </a:solidFill>
                  </a:rPr>
                  <a:t>1</a:t>
                </a:r>
                <a:r>
                  <a:rPr lang="en-CA" sz="1800" dirty="0"/>
                  <a:t> = 1 if an individual is a female and 0 otherwise </a:t>
                </a:r>
              </a:p>
              <a:p>
                <a:pPr>
                  <a:lnSpc>
                    <a:spcPct val="120000"/>
                  </a:lnSpc>
                  <a:spcBef>
                    <a:spcPts val="0"/>
                  </a:spcBef>
                </a:pPr>
                <a:endParaRPr lang="en-CA" sz="1800" dirty="0"/>
              </a:p>
              <a:p>
                <a:pPr>
                  <a:lnSpc>
                    <a:spcPct val="120000"/>
                  </a:lnSpc>
                  <a:spcBef>
                    <a:spcPts val="0"/>
                  </a:spcBef>
                </a:pPr>
                <a:r>
                  <a:rPr lang="en-CA" sz="1800" dirty="0"/>
                  <a:t>categorical variable </a:t>
                </a:r>
                <a14:m>
                  <m:oMath xmlns:m="http://schemas.openxmlformats.org/officeDocument/2006/math">
                    <m:r>
                      <a:rPr lang="en-CA" sz="1800" i="1">
                        <a:solidFill>
                          <a:srgbClr val="FF0000">
                            <a:alpha val="80000"/>
                          </a:srgbClr>
                        </a:solidFill>
                        <a:latin typeface="Cambria Math" panose="02040503050406030204" pitchFamily="18" charset="0"/>
                      </a:rPr>
                      <m:t>𝑋</m:t>
                    </m:r>
                  </m:oMath>
                </a14:m>
                <a:r>
                  <a:rPr lang="en-CA" sz="1800" i="1" baseline="-25000" dirty="0">
                    <a:solidFill>
                      <a:srgbClr val="FF0000">
                        <a:alpha val="80000"/>
                      </a:srgbClr>
                    </a:solidFill>
                  </a:rPr>
                  <a:t>2</a:t>
                </a:r>
                <a:r>
                  <a:rPr lang="en-CA" sz="1800" dirty="0"/>
                  <a:t> = 1 if an individual has some postsecondary certificate or diploma, 2 if she has a bachelor’s degree or above and 0 otherwise </a:t>
                </a:r>
              </a:p>
              <a:p>
                <a:pPr>
                  <a:lnSpc>
                    <a:spcPct val="120000"/>
                  </a:lnSpc>
                  <a:spcBef>
                    <a:spcPts val="0"/>
                  </a:spcBef>
                </a:pPr>
                <a:endParaRPr lang="en-CA" sz="1800" dirty="0"/>
              </a:p>
              <a:p>
                <a:pPr>
                  <a:lnSpc>
                    <a:spcPct val="120000"/>
                  </a:lnSpc>
                  <a:spcBef>
                    <a:spcPts val="0"/>
                  </a:spcBef>
                </a:pPr>
                <a:r>
                  <a:rPr lang="en-CA" sz="1800" dirty="0"/>
                  <a:t>categorical variable </a:t>
                </a:r>
                <a14:m>
                  <m:oMath xmlns:m="http://schemas.openxmlformats.org/officeDocument/2006/math">
                    <m:r>
                      <a:rPr lang="en-CA" sz="1800" i="1">
                        <a:solidFill>
                          <a:srgbClr val="FF0000">
                            <a:alpha val="80000"/>
                          </a:srgbClr>
                        </a:solidFill>
                        <a:latin typeface="Cambria Math" panose="02040503050406030204" pitchFamily="18" charset="0"/>
                      </a:rPr>
                      <m:t>𝑋</m:t>
                    </m:r>
                  </m:oMath>
                </a14:m>
                <a:r>
                  <a:rPr lang="en-CA" sz="1800" i="1" baseline="-25000" dirty="0">
                    <a:solidFill>
                      <a:srgbClr val="FF0000">
                        <a:alpha val="80000"/>
                      </a:srgbClr>
                    </a:solidFill>
                  </a:rPr>
                  <a:t>3</a:t>
                </a:r>
                <a:r>
                  <a:rPr lang="en-CA" sz="1800" dirty="0"/>
                  <a:t> = 0 if the observation landed 10 years earlier or less, 1 for an individual who landed more than 10 years earlier, and 2 for an observer born in Canada</a:t>
                </a:r>
              </a:p>
              <a:p>
                <a:pPr>
                  <a:lnSpc>
                    <a:spcPct val="120000"/>
                  </a:lnSpc>
                  <a:spcBef>
                    <a:spcPts val="0"/>
                  </a:spcBef>
                </a:pPr>
                <a:endParaRPr lang="en-CA" sz="1800" dirty="0"/>
              </a:p>
              <a:p>
                <a:pPr>
                  <a:lnSpc>
                    <a:spcPct val="120000"/>
                  </a:lnSpc>
                  <a:spcBef>
                    <a:spcPts val="0"/>
                  </a:spcBef>
                </a:pPr>
                <a:r>
                  <a:rPr lang="en-US" sz="1800" dirty="0"/>
                  <a:t>dummy variable </a:t>
                </a:r>
                <a14:m>
                  <m:oMath xmlns:m="http://schemas.openxmlformats.org/officeDocument/2006/math">
                    <m:r>
                      <a:rPr lang="en-CA" sz="1800" i="1">
                        <a:solidFill>
                          <a:srgbClr val="FF0000">
                            <a:alpha val="80000"/>
                          </a:srgbClr>
                        </a:solidFill>
                        <a:latin typeface="Cambria Math" panose="02040503050406030204" pitchFamily="18" charset="0"/>
                      </a:rPr>
                      <m:t>𝑋</m:t>
                    </m:r>
                  </m:oMath>
                </a14:m>
                <a:r>
                  <a:rPr lang="en-CA" sz="1800" i="1" baseline="-25000" dirty="0">
                    <a:solidFill>
                      <a:srgbClr val="FF0000">
                        <a:alpha val="80000"/>
                      </a:srgbClr>
                    </a:solidFill>
                  </a:rPr>
                  <a:t>4</a:t>
                </a:r>
                <a:r>
                  <a:rPr lang="en-CA" sz="1800" dirty="0"/>
                  <a:t> =1if if married or common law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864313"/>
                <a:ext cx="7911051" cy="4695239"/>
              </a:xfrm>
              <a:blipFill>
                <a:blip r:embed="rId2"/>
                <a:stretch>
                  <a:fillRect l="-308" t="-7273" r="-308"/>
                </a:stretch>
              </a:blipFill>
            </p:spPr>
            <p:txBody>
              <a:bodyPr/>
              <a:lstStyle/>
              <a:p>
                <a:r>
                  <a:rPr lang="en-CA">
                    <a:noFill/>
                  </a:rPr>
                  <a:t> </a:t>
                </a:r>
              </a:p>
            </p:txBody>
          </p:sp>
        </mc:Fallback>
      </mc:AlternateContent>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32</a:t>
            </a:fld>
            <a:endParaRPr lang="en-US" dirty="0">
              <a:solidFill>
                <a:srgbClr val="101820"/>
              </a:solidFill>
            </a:endParaRPr>
          </a:p>
        </p:txBody>
      </p:sp>
    </p:spTree>
    <p:extLst>
      <p:ext uri="{BB962C8B-B14F-4D97-AF65-F5344CB8AC3E}">
        <p14:creationId xmlns:p14="http://schemas.microsoft.com/office/powerpoint/2010/main" val="58465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931"/>
            <a:ext cx="7911846" cy="850605"/>
          </a:xfrm>
        </p:spPr>
        <p:txBody>
          <a:bodyPr/>
          <a:lstStyle/>
          <a:p>
            <a:pPr algn="ctr"/>
            <a:r>
              <a:rPr lang="en-US" dirty="0">
                <a:solidFill>
                  <a:srgbClr val="101820"/>
                </a:solidFill>
              </a:rPr>
              <a:t>Model Formulation – Labour Market Outcomes</a:t>
            </a:r>
          </a:p>
        </p:txBody>
      </p:sp>
      <p:sp>
        <p:nvSpPr>
          <p:cNvPr id="3" name="Content Placeholder 2"/>
          <p:cNvSpPr>
            <a:spLocks noGrp="1"/>
          </p:cNvSpPr>
          <p:nvPr>
            <p:ph idx="1"/>
          </p:nvPr>
        </p:nvSpPr>
        <p:spPr>
          <a:xfrm>
            <a:off x="628650" y="841674"/>
            <a:ext cx="7790135" cy="4717877"/>
          </a:xfrm>
        </p:spPr>
        <p:txBody>
          <a:bodyPr>
            <a:normAutofit/>
          </a:bodyPr>
          <a:lstStyle/>
          <a:p>
            <a:r>
              <a:rPr lang="en-CA" sz="1600" dirty="0"/>
              <a:t>6 models for assessing our model's robustness. </a:t>
            </a:r>
          </a:p>
          <a:p>
            <a:pPr marL="201613" indent="-354013">
              <a:buFont typeface="Arial" panose="020B0604020202020204" pitchFamily="34" charset="0"/>
              <a:buChar char="•"/>
            </a:pPr>
            <a:r>
              <a:rPr lang="en-CA" sz="1400" dirty="0">
                <a:solidFill>
                  <a:srgbClr val="FF0000">
                    <a:alpha val="80000"/>
                  </a:srgbClr>
                </a:solidFill>
              </a:rPr>
              <a:t>Model 1:</a:t>
            </a:r>
            <a:r>
              <a:rPr lang="en-CA" sz="1400" dirty="0"/>
              <a:t> estimate the effect of COVID-19 on unemployment without considering any interaction effects. </a:t>
            </a:r>
          </a:p>
          <a:p>
            <a:pPr marL="201613" indent="-354013">
              <a:buFont typeface="Arial" panose="020B0604020202020204" pitchFamily="34" charset="0"/>
              <a:buChar char="•"/>
            </a:pPr>
            <a:r>
              <a:rPr lang="en-CA" sz="1400" dirty="0">
                <a:solidFill>
                  <a:srgbClr val="FF0000">
                    <a:alpha val="80000"/>
                  </a:srgbClr>
                </a:solidFill>
              </a:rPr>
              <a:t>Models 2 to 5: </a:t>
            </a:r>
            <a:r>
              <a:rPr lang="en-CA" sz="1400" dirty="0"/>
              <a:t>interactive effect between COVID-19 and one of the independent variables was considered. </a:t>
            </a:r>
          </a:p>
          <a:p>
            <a:pPr marL="201613" indent="-354013">
              <a:buFont typeface="Arial" panose="020B0604020202020204" pitchFamily="34" charset="0"/>
              <a:buChar char="•"/>
            </a:pPr>
            <a:r>
              <a:rPr lang="en-CA" sz="1400" dirty="0">
                <a:solidFill>
                  <a:srgbClr val="FF0000">
                    <a:alpha val="80000"/>
                  </a:srgbClr>
                </a:solidFill>
              </a:rPr>
              <a:t>Model 6:</a:t>
            </a:r>
            <a:r>
              <a:rPr lang="en-CA" sz="1400" dirty="0"/>
              <a:t> the simultaneous effects of COVID-19 on all other regressors are included. </a:t>
            </a:r>
          </a:p>
          <a:p>
            <a:endParaRPr lang="en-US" dirty="0"/>
          </a:p>
          <a:p>
            <a:r>
              <a:rPr lang="en-US" sz="1600" dirty="0">
                <a:solidFill>
                  <a:srgbClr val="FF0000">
                    <a:alpha val="80000"/>
                  </a:srgbClr>
                </a:solidFill>
              </a:rPr>
              <a:t>Data: </a:t>
            </a:r>
            <a:r>
              <a:rPr lang="en-CA" sz="1600" dirty="0"/>
              <a:t>Canadian Labour Force Survey (CLFS)</a:t>
            </a:r>
            <a:endParaRPr lang="en-CA" sz="1100" dirty="0"/>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33</a:t>
            </a:fld>
            <a:endParaRPr lang="en-US" dirty="0">
              <a:solidFill>
                <a:srgbClr val="101820"/>
              </a:solidFill>
            </a:endParaRPr>
          </a:p>
        </p:txBody>
      </p:sp>
    </p:spTree>
    <p:extLst>
      <p:ext uri="{BB962C8B-B14F-4D97-AF65-F5344CB8AC3E}">
        <p14:creationId xmlns:p14="http://schemas.microsoft.com/office/powerpoint/2010/main" val="4090196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846" y="2441864"/>
            <a:ext cx="7870308" cy="1408592"/>
          </a:xfrm>
        </p:spPr>
        <p:txBody>
          <a:bodyPr>
            <a:noAutofit/>
          </a:bodyPr>
          <a:lstStyle/>
          <a:p>
            <a:pPr algn="ctr"/>
            <a:r>
              <a:rPr lang="en-US" sz="2300" b="1" u="sng" dirty="0"/>
              <a:t>Labour Market:</a:t>
            </a:r>
            <a:r>
              <a:rPr lang="en-US" sz="2300" b="1" dirty="0"/>
              <a:t> </a:t>
            </a:r>
            <a:r>
              <a:rPr lang="en-CA" sz="2300" dirty="0"/>
              <a:t>What are the likely </a:t>
            </a:r>
            <a:r>
              <a:rPr lang="en-CA" sz="2300" dirty="0">
                <a:solidFill>
                  <a:srgbClr val="FF0000">
                    <a:alpha val="80000"/>
                  </a:srgbClr>
                </a:solidFill>
              </a:rPr>
              <a:t>labour market outcomes</a:t>
            </a:r>
            <a:r>
              <a:rPr lang="en-CA" sz="2300" dirty="0"/>
              <a:t>? Which </a:t>
            </a:r>
            <a:r>
              <a:rPr lang="en-CA" sz="2300" dirty="0">
                <a:solidFill>
                  <a:srgbClr val="FF0000">
                    <a:alpha val="80000"/>
                  </a:srgbClr>
                </a:solidFill>
              </a:rPr>
              <a:t>groups </a:t>
            </a:r>
            <a:r>
              <a:rPr lang="en-CA" sz="2300" dirty="0"/>
              <a:t>are disproportionately impacted?</a:t>
            </a:r>
          </a:p>
          <a:p>
            <a:endParaRPr lang="en-CA" sz="1600" dirty="0"/>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4</a:t>
            </a:fld>
            <a:endParaRPr lang="en-US" dirty="0">
              <a:solidFill>
                <a:srgbClr val="101820"/>
              </a:solidFill>
            </a:endParaRPr>
          </a:p>
        </p:txBody>
      </p:sp>
    </p:spTree>
    <p:extLst>
      <p:ext uri="{BB962C8B-B14F-4D97-AF65-F5344CB8AC3E}">
        <p14:creationId xmlns:p14="http://schemas.microsoft.com/office/powerpoint/2010/main" val="4204052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450" y="0"/>
            <a:ext cx="7362708" cy="835427"/>
          </a:xfrm>
        </p:spPr>
        <p:txBody>
          <a:bodyPr/>
          <a:lstStyle/>
          <a:p>
            <a:pPr algn="ctr"/>
            <a:r>
              <a:rPr lang="en-CA" dirty="0"/>
              <a:t>Socioeconomic Impacts on Employment</a:t>
            </a:r>
            <a:endParaRPr lang="en-US" dirty="0">
              <a:solidFill>
                <a:srgbClr val="101820"/>
              </a:solidFill>
            </a:endParaRPr>
          </a:p>
        </p:txBody>
      </p:sp>
      <p:sp>
        <p:nvSpPr>
          <p:cNvPr id="3" name="Content Placeholder 2"/>
          <p:cNvSpPr>
            <a:spLocks noGrp="1"/>
          </p:cNvSpPr>
          <p:nvPr>
            <p:ph idx="1"/>
          </p:nvPr>
        </p:nvSpPr>
        <p:spPr>
          <a:xfrm>
            <a:off x="636846" y="808312"/>
            <a:ext cx="7870308" cy="1413231"/>
          </a:xfrm>
        </p:spPr>
        <p:txBody>
          <a:bodyPr>
            <a:noAutofit/>
          </a:bodyPr>
          <a:lstStyle/>
          <a:p>
            <a:pPr marL="342900" indent="-342900">
              <a:buFont typeface="Arial" panose="020B0604020202020204" pitchFamily="34" charset="0"/>
              <a:buChar char="•"/>
            </a:pPr>
            <a:r>
              <a:rPr lang="en-CA" sz="1600" dirty="0"/>
              <a:t>Impact on </a:t>
            </a:r>
            <a:r>
              <a:rPr lang="en-CA" sz="1600" dirty="0">
                <a:solidFill>
                  <a:srgbClr val="FF0000">
                    <a:alpha val="80000"/>
                  </a:srgbClr>
                </a:solidFill>
              </a:rPr>
              <a:t>women</a:t>
            </a:r>
            <a:r>
              <a:rPr lang="en-CA" sz="1600" dirty="0"/>
              <a:t> far greater – overrepresented in employment in travel/tourism, hospitality/food service, and retail (Alon </a:t>
            </a:r>
            <a:r>
              <a:rPr lang="en-CA" sz="1600" i="1" dirty="0"/>
              <a:t>et al.,</a:t>
            </a:r>
            <a:r>
              <a:rPr lang="en-CA" sz="1600" dirty="0"/>
              <a:t> 2020). </a:t>
            </a:r>
          </a:p>
          <a:p>
            <a:pPr marL="342900" indent="-342900">
              <a:buFont typeface="Arial" panose="020B0604020202020204" pitchFamily="34" charset="0"/>
              <a:buChar char="•"/>
            </a:pPr>
            <a:r>
              <a:rPr lang="en-CA" sz="1600" dirty="0">
                <a:solidFill>
                  <a:srgbClr val="FF0000">
                    <a:alpha val="80000"/>
                  </a:srgbClr>
                </a:solidFill>
              </a:rPr>
              <a:t>Education</a:t>
            </a:r>
            <a:r>
              <a:rPr lang="en-CA" sz="1600" dirty="0"/>
              <a:t> and </a:t>
            </a:r>
            <a:r>
              <a:rPr lang="en-CA" sz="1600" dirty="0">
                <a:solidFill>
                  <a:srgbClr val="FF0000">
                    <a:alpha val="80000"/>
                  </a:srgbClr>
                </a:solidFill>
              </a:rPr>
              <a:t>racial background </a:t>
            </a:r>
            <a:r>
              <a:rPr lang="en-CA" sz="1600" dirty="0"/>
              <a:t>(Bick </a:t>
            </a:r>
            <a:r>
              <a:rPr lang="en-CA" sz="1600" i="1" dirty="0"/>
              <a:t>et al.</a:t>
            </a:r>
            <a:r>
              <a:rPr lang="en-CA" sz="1600" dirty="0"/>
              <a:t>, 2020; Bartik </a:t>
            </a:r>
            <a:r>
              <a:rPr lang="en-CA" sz="1600" i="1" dirty="0"/>
              <a:t>et al.</a:t>
            </a:r>
            <a:r>
              <a:rPr lang="en-CA" sz="1600" dirty="0"/>
              <a:t>, 2020; Adams-Prassl </a:t>
            </a:r>
            <a:r>
              <a:rPr lang="en-CA" sz="1600" i="1" dirty="0"/>
              <a:t>et al.,</a:t>
            </a:r>
            <a:r>
              <a:rPr lang="en-CA" sz="1600" dirty="0"/>
              <a:t> 2020)</a:t>
            </a:r>
          </a:p>
          <a:p>
            <a:pPr marL="342900" indent="-342900">
              <a:buFont typeface="Arial" panose="020B0604020202020204" pitchFamily="34" charset="0"/>
              <a:buChar char="•"/>
            </a:pPr>
            <a:r>
              <a:rPr lang="en-CA" sz="1600" dirty="0"/>
              <a:t>Remote job enablement was significantly higher for </a:t>
            </a:r>
            <a:r>
              <a:rPr lang="en-CA" sz="1600" dirty="0">
                <a:solidFill>
                  <a:srgbClr val="FF0000">
                    <a:alpha val="80000"/>
                  </a:srgbClr>
                </a:solidFill>
              </a:rPr>
              <a:t>highly educated, high-earning, professionals.</a:t>
            </a:r>
            <a:endParaRPr lang="en-CA" sz="1200" dirty="0">
              <a:solidFill>
                <a:srgbClr val="FF0000">
                  <a:alpha val="80000"/>
                </a:srgbClr>
              </a:solidFill>
            </a:endParaRPr>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5</a:t>
            </a:fld>
            <a:endParaRPr lang="en-US" dirty="0">
              <a:solidFill>
                <a:srgbClr val="101820"/>
              </a:solidFill>
            </a:endParaRPr>
          </a:p>
        </p:txBody>
      </p:sp>
      <p:pic>
        <p:nvPicPr>
          <p:cNvPr id="2050" name="Picture 2" descr="Workers walk among equipment laid across the floor of a warehouse.">
            <a:extLst>
              <a:ext uri="{FF2B5EF4-FFF2-40B4-BE49-F238E27FC236}">
                <a16:creationId xmlns:a16="http://schemas.microsoft.com/office/drawing/2014/main" id="{44B23CAB-C5FA-476C-A4CC-02A5F18077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4689" y="2809342"/>
            <a:ext cx="2295583" cy="16729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n at home on a laptop">
            <a:extLst>
              <a:ext uri="{FF2B5EF4-FFF2-40B4-BE49-F238E27FC236}">
                <a16:creationId xmlns:a16="http://schemas.microsoft.com/office/drawing/2014/main" id="{1056EBD5-1BA5-4C96-B216-4DBC05AACB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960" y="3096423"/>
            <a:ext cx="2673619" cy="220294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minnesotareformer.com/wp-content/uploads/2020/04/Workstation-Dividers-at-Tyson-Facility-1024x768.jpg">
            <a:extLst>
              <a:ext uri="{FF2B5EF4-FFF2-40B4-BE49-F238E27FC236}">
                <a16:creationId xmlns:a16="http://schemas.microsoft.com/office/drawing/2014/main" id="{202E8896-43E7-417C-B498-67474AFCC3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0069" y="2809342"/>
            <a:ext cx="2208686" cy="16729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ore than 30,000 Indian-American Sikhs have entered the trucking industry  in 2 years - CBS News">
            <a:extLst>
              <a:ext uri="{FF2B5EF4-FFF2-40B4-BE49-F238E27FC236}">
                <a16:creationId xmlns:a16="http://schemas.microsoft.com/office/drawing/2014/main" id="{15CF6E76-24F7-46FD-83BF-AFEF09E69B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5261" y="4540148"/>
            <a:ext cx="2510022" cy="141323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817D3D92-F610-4133-98A6-2DF5E2AF124D}"/>
              </a:ext>
            </a:extLst>
          </p:cNvPr>
          <p:cNvCxnSpPr/>
          <p:nvPr/>
        </p:nvCxnSpPr>
        <p:spPr>
          <a:xfrm>
            <a:off x="3636818" y="2682385"/>
            <a:ext cx="0" cy="3522518"/>
          </a:xfrm>
          <a:prstGeom prst="line">
            <a:avLst/>
          </a:prstGeom>
          <a:ln w="76200"/>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66B70C2C-33B6-4FDD-9565-D2B2D565B51A}"/>
              </a:ext>
            </a:extLst>
          </p:cNvPr>
          <p:cNvSpPr txBox="1"/>
          <p:nvPr/>
        </p:nvSpPr>
        <p:spPr>
          <a:xfrm>
            <a:off x="2305200" y="2496670"/>
            <a:ext cx="2736647" cy="369332"/>
          </a:xfrm>
          <a:prstGeom prst="rect">
            <a:avLst/>
          </a:prstGeom>
          <a:solidFill>
            <a:schemeClr val="tx2"/>
          </a:solidFill>
        </p:spPr>
        <p:txBody>
          <a:bodyPr wrap="none" rtlCol="0">
            <a:spAutoFit/>
          </a:bodyPr>
          <a:lstStyle/>
          <a:p>
            <a:r>
              <a:rPr lang="en-US" b="1" dirty="0"/>
              <a:t>2 sides of the economy</a:t>
            </a:r>
            <a:endParaRPr lang="en-CA" b="1" dirty="0"/>
          </a:p>
        </p:txBody>
      </p:sp>
    </p:spTree>
    <p:extLst>
      <p:ext uri="{BB962C8B-B14F-4D97-AF65-F5344CB8AC3E}">
        <p14:creationId xmlns:p14="http://schemas.microsoft.com/office/powerpoint/2010/main" val="149537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66763" cy="849603"/>
          </a:xfrm>
        </p:spPr>
        <p:txBody>
          <a:bodyPr/>
          <a:lstStyle/>
          <a:p>
            <a:pPr algn="ctr"/>
            <a:r>
              <a:rPr lang="en-US" dirty="0">
                <a:solidFill>
                  <a:srgbClr val="101820"/>
                </a:solidFill>
              </a:rPr>
              <a:t>Unemployment</a:t>
            </a:r>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6</a:t>
            </a:fld>
            <a:endParaRPr lang="en-US" dirty="0">
              <a:solidFill>
                <a:srgbClr val="101820"/>
              </a:solidFill>
            </a:endParaRPr>
          </a:p>
        </p:txBody>
      </p:sp>
      <p:pic>
        <p:nvPicPr>
          <p:cNvPr id="11" name="image2.png"/>
          <p:cNvPicPr/>
          <p:nvPr/>
        </p:nvPicPr>
        <p:blipFill>
          <a:blip r:embed="rId3"/>
          <a:srcRect/>
          <a:stretch>
            <a:fillRect/>
          </a:stretch>
        </p:blipFill>
        <p:spPr>
          <a:xfrm>
            <a:off x="628651" y="1035269"/>
            <a:ext cx="7866763" cy="4622116"/>
          </a:xfrm>
          <a:prstGeom prst="rect">
            <a:avLst/>
          </a:prstGeom>
          <a:ln/>
        </p:spPr>
      </p:pic>
      <p:sp>
        <p:nvSpPr>
          <p:cNvPr id="4" name="Oval 3"/>
          <p:cNvSpPr/>
          <p:nvPr/>
        </p:nvSpPr>
        <p:spPr>
          <a:xfrm>
            <a:off x="1565622" y="2139883"/>
            <a:ext cx="505522" cy="244333"/>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786246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66763" cy="849603"/>
          </a:xfrm>
        </p:spPr>
        <p:txBody>
          <a:bodyPr/>
          <a:lstStyle/>
          <a:p>
            <a:pPr algn="ctr"/>
            <a:r>
              <a:rPr lang="en-US" dirty="0">
                <a:solidFill>
                  <a:srgbClr val="101820"/>
                </a:solidFill>
              </a:rPr>
              <a:t>Unemployment</a:t>
            </a:r>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7</a:t>
            </a:fld>
            <a:endParaRPr lang="en-US" dirty="0">
              <a:solidFill>
                <a:srgbClr val="101820"/>
              </a:solidFill>
            </a:endParaRPr>
          </a:p>
        </p:txBody>
      </p:sp>
      <p:pic>
        <p:nvPicPr>
          <p:cNvPr id="11" name="image2.png"/>
          <p:cNvPicPr/>
          <p:nvPr/>
        </p:nvPicPr>
        <p:blipFill>
          <a:blip r:embed="rId3"/>
          <a:srcRect/>
          <a:stretch>
            <a:fillRect/>
          </a:stretch>
        </p:blipFill>
        <p:spPr>
          <a:xfrm>
            <a:off x="628651" y="1035269"/>
            <a:ext cx="7866763" cy="4622116"/>
          </a:xfrm>
          <a:prstGeom prst="rect">
            <a:avLst/>
          </a:prstGeom>
          <a:ln/>
        </p:spPr>
      </p:pic>
      <p:sp>
        <p:nvSpPr>
          <p:cNvPr id="4" name="Oval 3"/>
          <p:cNvSpPr/>
          <p:nvPr/>
        </p:nvSpPr>
        <p:spPr>
          <a:xfrm>
            <a:off x="1565622" y="2139883"/>
            <a:ext cx="505522" cy="244333"/>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Oval 11"/>
          <p:cNvSpPr/>
          <p:nvPr/>
        </p:nvSpPr>
        <p:spPr>
          <a:xfrm>
            <a:off x="1274055" y="2624889"/>
            <a:ext cx="749379" cy="3026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186612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66763" cy="849603"/>
          </a:xfrm>
        </p:spPr>
        <p:txBody>
          <a:bodyPr/>
          <a:lstStyle/>
          <a:p>
            <a:pPr algn="ctr"/>
            <a:r>
              <a:rPr lang="en-US" dirty="0">
                <a:solidFill>
                  <a:srgbClr val="101820"/>
                </a:solidFill>
              </a:rPr>
              <a:t>Unemployment</a:t>
            </a:r>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8</a:t>
            </a:fld>
            <a:endParaRPr lang="en-US" dirty="0">
              <a:solidFill>
                <a:srgbClr val="101820"/>
              </a:solidFill>
            </a:endParaRPr>
          </a:p>
        </p:txBody>
      </p:sp>
      <p:pic>
        <p:nvPicPr>
          <p:cNvPr id="11" name="image2.png"/>
          <p:cNvPicPr/>
          <p:nvPr/>
        </p:nvPicPr>
        <p:blipFill>
          <a:blip r:embed="rId3"/>
          <a:srcRect/>
          <a:stretch>
            <a:fillRect/>
          </a:stretch>
        </p:blipFill>
        <p:spPr>
          <a:xfrm>
            <a:off x="628651" y="1035269"/>
            <a:ext cx="7866763" cy="4622116"/>
          </a:xfrm>
          <a:prstGeom prst="rect">
            <a:avLst/>
          </a:prstGeom>
          <a:ln/>
        </p:spPr>
      </p:pic>
      <p:sp>
        <p:nvSpPr>
          <p:cNvPr id="4" name="Oval 3"/>
          <p:cNvSpPr/>
          <p:nvPr/>
        </p:nvSpPr>
        <p:spPr>
          <a:xfrm>
            <a:off x="1565622" y="2139883"/>
            <a:ext cx="505522" cy="244333"/>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Oval 11"/>
          <p:cNvSpPr/>
          <p:nvPr/>
        </p:nvSpPr>
        <p:spPr>
          <a:xfrm>
            <a:off x="1274055" y="2624889"/>
            <a:ext cx="749379" cy="3026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12"/>
          <p:cNvSpPr/>
          <p:nvPr/>
        </p:nvSpPr>
        <p:spPr>
          <a:xfrm>
            <a:off x="668649" y="3083182"/>
            <a:ext cx="1311661" cy="3690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498981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66763" cy="849603"/>
          </a:xfrm>
        </p:spPr>
        <p:txBody>
          <a:bodyPr/>
          <a:lstStyle/>
          <a:p>
            <a:pPr algn="ctr"/>
            <a:r>
              <a:rPr lang="en-US" dirty="0">
                <a:solidFill>
                  <a:srgbClr val="101820"/>
                </a:solidFill>
              </a:rPr>
              <a:t>Unemployment</a:t>
            </a:r>
          </a:p>
        </p:txBody>
      </p:sp>
      <p:sp>
        <p:nvSpPr>
          <p:cNvPr id="6" name="Slide Number Placeholder 5"/>
          <p:cNvSpPr>
            <a:spLocks noGrp="1"/>
          </p:cNvSpPr>
          <p:nvPr>
            <p:ph type="sldNum" sz="quarter" idx="4"/>
          </p:nvPr>
        </p:nvSpPr>
        <p:spPr/>
        <p:txBody>
          <a:bodyPr/>
          <a:lstStyle/>
          <a:p>
            <a:fld id="{0E247DA3-AB5A-E64A-AF1C-7E0C9DE0FB8B}" type="slidenum">
              <a:rPr lang="en-US" smtClean="0">
                <a:solidFill>
                  <a:srgbClr val="101820"/>
                </a:solidFill>
              </a:rPr>
              <a:pPr/>
              <a:t>9</a:t>
            </a:fld>
            <a:endParaRPr lang="en-US" dirty="0">
              <a:solidFill>
                <a:srgbClr val="101820"/>
              </a:solidFill>
            </a:endParaRPr>
          </a:p>
        </p:txBody>
      </p:sp>
      <p:pic>
        <p:nvPicPr>
          <p:cNvPr id="11" name="image2.png"/>
          <p:cNvPicPr/>
          <p:nvPr/>
        </p:nvPicPr>
        <p:blipFill>
          <a:blip r:embed="rId3"/>
          <a:srcRect/>
          <a:stretch>
            <a:fillRect/>
          </a:stretch>
        </p:blipFill>
        <p:spPr>
          <a:xfrm>
            <a:off x="628651" y="1035269"/>
            <a:ext cx="7866763" cy="4622116"/>
          </a:xfrm>
          <a:prstGeom prst="rect">
            <a:avLst/>
          </a:prstGeom>
          <a:ln/>
        </p:spPr>
      </p:pic>
      <p:sp>
        <p:nvSpPr>
          <p:cNvPr id="4" name="Oval 3"/>
          <p:cNvSpPr/>
          <p:nvPr/>
        </p:nvSpPr>
        <p:spPr>
          <a:xfrm>
            <a:off x="1565622" y="2139883"/>
            <a:ext cx="505522" cy="244333"/>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Oval 11"/>
          <p:cNvSpPr/>
          <p:nvPr/>
        </p:nvSpPr>
        <p:spPr>
          <a:xfrm>
            <a:off x="1274055" y="2624889"/>
            <a:ext cx="749379" cy="3026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12"/>
          <p:cNvSpPr/>
          <p:nvPr/>
        </p:nvSpPr>
        <p:spPr>
          <a:xfrm>
            <a:off x="668649" y="3083182"/>
            <a:ext cx="1311661" cy="3690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p:cNvSpPr/>
          <p:nvPr/>
        </p:nvSpPr>
        <p:spPr>
          <a:xfrm>
            <a:off x="1284480" y="4066477"/>
            <a:ext cx="749379" cy="3006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492369072"/>
      </p:ext>
    </p:extLst>
  </p:cSld>
  <p:clrMapOvr>
    <a:masterClrMapping/>
  </p:clrMapOvr>
</p:sld>
</file>

<file path=ppt/theme/theme1.xml><?xml version="1.0" encoding="utf-8"?>
<a:theme xmlns:a="http://schemas.openxmlformats.org/drawingml/2006/main" name="Office Theme">
  <a:themeElements>
    <a:clrScheme name="TRSM 2016 1">
      <a:dk1>
        <a:srgbClr val="000000"/>
      </a:dk1>
      <a:lt1>
        <a:srgbClr val="FFFFFF"/>
      </a:lt1>
      <a:dk2>
        <a:srgbClr val="00A3AD"/>
      </a:dk2>
      <a:lt2>
        <a:srgbClr val="FFFFFF"/>
      </a:lt2>
      <a:accent1>
        <a:srgbClr val="00A3AD"/>
      </a:accent1>
      <a:accent2>
        <a:srgbClr val="004C9C"/>
      </a:accent2>
      <a:accent3>
        <a:srgbClr val="FFDC00"/>
      </a:accent3>
      <a:accent4>
        <a:srgbClr val="5BC2FF"/>
      </a:accent4>
      <a:accent5>
        <a:srgbClr val="999999"/>
      </a:accent5>
      <a:accent6>
        <a:srgbClr val="101800"/>
      </a:accent6>
      <a:hlink>
        <a:srgbClr val="004C9C"/>
      </a:hlink>
      <a:folHlink>
        <a:srgbClr val="00A3A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SM_2016_template.potx" id="{90A036E1-CDEC-8C4D-9580-67854CDFE079}" vid="{EBD9D8CA-7DF9-964C-A8EE-4853CF0806A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TRSM_2016_template</Template>
  <TotalTime>6683</TotalTime>
  <Words>5486</Words>
  <Application>Microsoft Office PowerPoint</Application>
  <PresentationFormat>On-screen Show (4:3)</PresentationFormat>
  <Paragraphs>1015</Paragraphs>
  <Slides>33</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Cambria Math</vt:lpstr>
      <vt:lpstr>Tahoma</vt:lpstr>
      <vt:lpstr>Office Theme</vt:lpstr>
      <vt:lpstr>Custom Design</vt:lpstr>
      <vt:lpstr>COVID -19: Labour Market Outcomes &amp; Sectoral Analysis</vt:lpstr>
      <vt:lpstr>Background</vt:lpstr>
      <vt:lpstr>COVID-19 Background</vt:lpstr>
      <vt:lpstr>PowerPoint Presentation</vt:lpstr>
      <vt:lpstr>Socioeconomic Impacts on Employment</vt:lpstr>
      <vt:lpstr>Unemployment</vt:lpstr>
      <vt:lpstr>Unemployment</vt:lpstr>
      <vt:lpstr>Unemployment</vt:lpstr>
      <vt:lpstr>Unemployment</vt:lpstr>
      <vt:lpstr>Wages</vt:lpstr>
      <vt:lpstr>Wages</vt:lpstr>
      <vt:lpstr>Wages</vt:lpstr>
      <vt:lpstr>Labour force participation</vt:lpstr>
      <vt:lpstr>Labour force participation</vt:lpstr>
      <vt:lpstr>Labour force participation</vt:lpstr>
      <vt:lpstr>Labour force participation</vt:lpstr>
      <vt:lpstr>PowerPoint Presentation</vt:lpstr>
      <vt:lpstr>Sector Analysis</vt:lpstr>
      <vt:lpstr>Sector Analysis</vt:lpstr>
      <vt:lpstr>Sector Analysis</vt:lpstr>
      <vt:lpstr>Sector Analysis</vt:lpstr>
      <vt:lpstr>Sector Analysis</vt:lpstr>
      <vt:lpstr>Sector Analysis</vt:lpstr>
      <vt:lpstr>Sector Analysis</vt:lpstr>
      <vt:lpstr>Sector Analysis</vt:lpstr>
      <vt:lpstr>Accommodation and food services </vt:lpstr>
      <vt:lpstr>Manufacturing</vt:lpstr>
      <vt:lpstr>Industrial Transformation</vt:lpstr>
      <vt:lpstr>Key Risks</vt:lpstr>
      <vt:lpstr>Recommendations</vt:lpstr>
      <vt:lpstr>PowerPoint Presentation</vt:lpstr>
      <vt:lpstr>Model Formulation – Labour Market Outcomes</vt:lpstr>
      <vt:lpstr>Model Formulation – Labour Market 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ping song</dc:creator>
  <cp:lastModifiedBy>Jeanine Papacharalambous</cp:lastModifiedBy>
  <cp:revision>250</cp:revision>
  <dcterms:created xsi:type="dcterms:W3CDTF">2016-07-11T17:54:42Z</dcterms:created>
  <dcterms:modified xsi:type="dcterms:W3CDTF">2021-12-10T22:09:58Z</dcterms:modified>
</cp:coreProperties>
</file>